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34"/>
  </p:notesMasterIdLst>
  <p:handoutMasterIdLst>
    <p:handoutMasterId r:id="rId35"/>
  </p:handoutMasterIdLst>
  <p:sldIdLst>
    <p:sldId id="256" r:id="rId2"/>
    <p:sldId id="257" r:id="rId3"/>
    <p:sldId id="258" r:id="rId4"/>
    <p:sldId id="392" r:id="rId5"/>
    <p:sldId id="385" r:id="rId6"/>
    <p:sldId id="393" r:id="rId7"/>
    <p:sldId id="387" r:id="rId8"/>
    <p:sldId id="388" r:id="rId9"/>
    <p:sldId id="386" r:id="rId10"/>
    <p:sldId id="391" r:id="rId11"/>
    <p:sldId id="261" r:id="rId12"/>
    <p:sldId id="262" r:id="rId13"/>
    <p:sldId id="332" r:id="rId14"/>
    <p:sldId id="372" r:id="rId15"/>
    <p:sldId id="264" r:id="rId16"/>
    <p:sldId id="296" r:id="rId17"/>
    <p:sldId id="341" r:id="rId18"/>
    <p:sldId id="358" r:id="rId19"/>
    <p:sldId id="342" r:id="rId20"/>
    <p:sldId id="333" r:id="rId21"/>
    <p:sldId id="347" r:id="rId22"/>
    <p:sldId id="359" r:id="rId23"/>
    <p:sldId id="346" r:id="rId24"/>
    <p:sldId id="335" r:id="rId25"/>
    <p:sldId id="380" r:id="rId26"/>
    <p:sldId id="381" r:id="rId27"/>
    <p:sldId id="384" r:id="rId28"/>
    <p:sldId id="361" r:id="rId29"/>
    <p:sldId id="400" r:id="rId30"/>
    <p:sldId id="395" r:id="rId31"/>
    <p:sldId id="399" r:id="rId32"/>
    <p:sldId id="302" r:id="rId33"/>
  </p:sldIdLst>
  <p:sldSz cx="12192000" cy="6858000"/>
  <p:notesSz cx="9928225" cy="6797675"/>
  <p:defaultTextStyle>
    <a:defPPr>
      <a:defRPr lang="es-B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BE9"/>
    <a:srgbClr val="CBD4D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33" autoAdjust="0"/>
    <p:restoredTop sz="87985" autoAdjust="0"/>
  </p:normalViewPr>
  <p:slideViewPr>
    <p:cSldViewPr snapToGrid="0">
      <p:cViewPr varScale="1">
        <p:scale>
          <a:sx n="64" d="100"/>
          <a:sy n="64" d="100"/>
        </p:scale>
        <p:origin x="88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1"/>
            <a:ext cx="4302231" cy="341064"/>
          </a:xfrm>
          <a:prstGeom prst="rect">
            <a:avLst/>
          </a:prstGeom>
        </p:spPr>
        <p:txBody>
          <a:bodyPr vert="horz" lIns="91440" tIns="45720" rIns="91440" bIns="45720" rtlCol="0"/>
          <a:lstStyle>
            <a:lvl1pPr algn="l">
              <a:defRPr sz="1200"/>
            </a:lvl1pPr>
          </a:lstStyle>
          <a:p>
            <a:endParaRPr lang="es-BO"/>
          </a:p>
        </p:txBody>
      </p:sp>
      <p:sp>
        <p:nvSpPr>
          <p:cNvPr id="3" name="Marcador de fecha 2"/>
          <p:cNvSpPr>
            <a:spLocks noGrp="1"/>
          </p:cNvSpPr>
          <p:nvPr>
            <p:ph type="dt" sz="quarter" idx="1"/>
          </p:nvPr>
        </p:nvSpPr>
        <p:spPr>
          <a:xfrm>
            <a:off x="5623699" y="1"/>
            <a:ext cx="4302231" cy="341064"/>
          </a:xfrm>
          <a:prstGeom prst="rect">
            <a:avLst/>
          </a:prstGeom>
        </p:spPr>
        <p:txBody>
          <a:bodyPr vert="horz" lIns="91440" tIns="45720" rIns="91440" bIns="45720" rtlCol="0"/>
          <a:lstStyle>
            <a:lvl1pPr algn="r">
              <a:defRPr sz="1200"/>
            </a:lvl1pPr>
          </a:lstStyle>
          <a:p>
            <a:r>
              <a:rPr lang="es-BO"/>
              <a:t>16/03/2021</a:t>
            </a:r>
          </a:p>
        </p:txBody>
      </p:sp>
      <p:sp>
        <p:nvSpPr>
          <p:cNvPr id="4" name="Marcador de pie de página 3"/>
          <p:cNvSpPr>
            <a:spLocks noGrp="1"/>
          </p:cNvSpPr>
          <p:nvPr>
            <p:ph type="ftr" sz="quarter" idx="2"/>
          </p:nvPr>
        </p:nvSpPr>
        <p:spPr>
          <a:xfrm>
            <a:off x="1" y="6456612"/>
            <a:ext cx="4302231" cy="341063"/>
          </a:xfrm>
          <a:prstGeom prst="rect">
            <a:avLst/>
          </a:prstGeom>
        </p:spPr>
        <p:txBody>
          <a:bodyPr vert="horz" lIns="91440" tIns="45720" rIns="91440" bIns="45720" rtlCol="0" anchor="b"/>
          <a:lstStyle>
            <a:lvl1pPr algn="l">
              <a:defRPr sz="1200"/>
            </a:lvl1pPr>
          </a:lstStyle>
          <a:p>
            <a:endParaRPr lang="es-BO"/>
          </a:p>
        </p:txBody>
      </p:sp>
      <p:sp>
        <p:nvSpPr>
          <p:cNvPr id="5" name="Marcador de número de diapositiva 4"/>
          <p:cNvSpPr>
            <a:spLocks noGrp="1"/>
          </p:cNvSpPr>
          <p:nvPr>
            <p:ph type="sldNum" sz="quarter" idx="3"/>
          </p:nvPr>
        </p:nvSpPr>
        <p:spPr>
          <a:xfrm>
            <a:off x="5623699" y="6456612"/>
            <a:ext cx="4302231" cy="341063"/>
          </a:xfrm>
          <a:prstGeom prst="rect">
            <a:avLst/>
          </a:prstGeom>
        </p:spPr>
        <p:txBody>
          <a:bodyPr vert="horz" lIns="91440" tIns="45720" rIns="91440" bIns="45720" rtlCol="0" anchor="b"/>
          <a:lstStyle>
            <a:lvl1pPr algn="r">
              <a:defRPr sz="1200"/>
            </a:lvl1pPr>
          </a:lstStyle>
          <a:p>
            <a:fld id="{4B20A8DE-F329-4017-8F83-DC78D2BA5A2F}" type="slidenum">
              <a:rPr lang="es-BO" smtClean="0"/>
              <a:t>‹Nº›</a:t>
            </a:fld>
            <a:endParaRPr lang="es-BO"/>
          </a:p>
        </p:txBody>
      </p:sp>
    </p:spTree>
    <p:extLst>
      <p:ext uri="{BB962C8B-B14F-4D97-AF65-F5344CB8AC3E}">
        <p14:creationId xmlns:p14="http://schemas.microsoft.com/office/powerpoint/2010/main" val="3770510382"/>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1"/>
            <a:ext cx="4302231" cy="341064"/>
          </a:xfrm>
          <a:prstGeom prst="rect">
            <a:avLst/>
          </a:prstGeom>
        </p:spPr>
        <p:txBody>
          <a:bodyPr vert="horz" lIns="91440" tIns="45720" rIns="91440" bIns="45720" rtlCol="0"/>
          <a:lstStyle>
            <a:lvl1pPr algn="l">
              <a:defRPr sz="1200"/>
            </a:lvl1pPr>
          </a:lstStyle>
          <a:p>
            <a:endParaRPr lang="es-BO"/>
          </a:p>
        </p:txBody>
      </p:sp>
      <p:sp>
        <p:nvSpPr>
          <p:cNvPr id="3" name="Marcador de fecha 2"/>
          <p:cNvSpPr>
            <a:spLocks noGrp="1"/>
          </p:cNvSpPr>
          <p:nvPr>
            <p:ph type="dt" idx="1"/>
          </p:nvPr>
        </p:nvSpPr>
        <p:spPr>
          <a:xfrm>
            <a:off x="5623699" y="1"/>
            <a:ext cx="4302231" cy="341064"/>
          </a:xfrm>
          <a:prstGeom prst="rect">
            <a:avLst/>
          </a:prstGeom>
        </p:spPr>
        <p:txBody>
          <a:bodyPr vert="horz" lIns="91440" tIns="45720" rIns="91440" bIns="45720" rtlCol="0"/>
          <a:lstStyle>
            <a:lvl1pPr algn="r">
              <a:defRPr sz="1200"/>
            </a:lvl1pPr>
          </a:lstStyle>
          <a:p>
            <a:r>
              <a:rPr lang="es-BO"/>
              <a:t>16/03/2021</a:t>
            </a:r>
          </a:p>
        </p:txBody>
      </p:sp>
      <p:sp>
        <p:nvSpPr>
          <p:cNvPr id="4" name="Marcador de imagen de diapositiva 3"/>
          <p:cNvSpPr>
            <a:spLocks noGrp="1" noRot="1" noChangeAspect="1"/>
          </p:cNvSpPr>
          <p:nvPr>
            <p:ph type="sldImg" idx="2"/>
          </p:nvPr>
        </p:nvSpPr>
        <p:spPr>
          <a:xfrm>
            <a:off x="2925763" y="849313"/>
            <a:ext cx="4076700" cy="2293937"/>
          </a:xfrm>
          <a:prstGeom prst="rect">
            <a:avLst/>
          </a:prstGeom>
          <a:noFill/>
          <a:ln w="12700">
            <a:solidFill>
              <a:prstClr val="black"/>
            </a:solidFill>
          </a:ln>
        </p:spPr>
        <p:txBody>
          <a:bodyPr vert="horz" lIns="91440" tIns="45720" rIns="91440" bIns="45720" rtlCol="0" anchor="ctr"/>
          <a:lstStyle/>
          <a:p>
            <a:endParaRPr lang="es-BO"/>
          </a:p>
        </p:txBody>
      </p:sp>
      <p:sp>
        <p:nvSpPr>
          <p:cNvPr id="5" name="Marcador de notas 4"/>
          <p:cNvSpPr>
            <a:spLocks noGrp="1"/>
          </p:cNvSpPr>
          <p:nvPr>
            <p:ph type="body" sz="quarter" idx="3"/>
          </p:nvPr>
        </p:nvSpPr>
        <p:spPr>
          <a:xfrm>
            <a:off x="992823" y="3271383"/>
            <a:ext cx="7942580" cy="2676585"/>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6" name="Marcador de pie de página 5"/>
          <p:cNvSpPr>
            <a:spLocks noGrp="1"/>
          </p:cNvSpPr>
          <p:nvPr>
            <p:ph type="ftr" sz="quarter" idx="4"/>
          </p:nvPr>
        </p:nvSpPr>
        <p:spPr>
          <a:xfrm>
            <a:off x="1" y="6456612"/>
            <a:ext cx="4302231" cy="341063"/>
          </a:xfrm>
          <a:prstGeom prst="rect">
            <a:avLst/>
          </a:prstGeom>
        </p:spPr>
        <p:txBody>
          <a:bodyPr vert="horz" lIns="91440" tIns="45720" rIns="91440" bIns="45720" rtlCol="0" anchor="b"/>
          <a:lstStyle>
            <a:lvl1pPr algn="l">
              <a:defRPr sz="1200"/>
            </a:lvl1pPr>
          </a:lstStyle>
          <a:p>
            <a:endParaRPr lang="es-BO"/>
          </a:p>
        </p:txBody>
      </p:sp>
      <p:sp>
        <p:nvSpPr>
          <p:cNvPr id="7" name="Marcador de número de diapositiva 6"/>
          <p:cNvSpPr>
            <a:spLocks noGrp="1"/>
          </p:cNvSpPr>
          <p:nvPr>
            <p:ph type="sldNum" sz="quarter" idx="5"/>
          </p:nvPr>
        </p:nvSpPr>
        <p:spPr>
          <a:xfrm>
            <a:off x="5623699" y="6456612"/>
            <a:ext cx="4302231" cy="341063"/>
          </a:xfrm>
          <a:prstGeom prst="rect">
            <a:avLst/>
          </a:prstGeom>
        </p:spPr>
        <p:txBody>
          <a:bodyPr vert="horz" lIns="91440" tIns="45720" rIns="91440" bIns="45720" rtlCol="0" anchor="b"/>
          <a:lstStyle>
            <a:lvl1pPr algn="r">
              <a:defRPr sz="1200"/>
            </a:lvl1pPr>
          </a:lstStyle>
          <a:p>
            <a:fld id="{721EE755-93DA-4682-BC33-B8C66C4E6B2E}" type="slidenum">
              <a:rPr lang="es-BO" smtClean="0"/>
              <a:t>‹Nº›</a:t>
            </a:fld>
            <a:endParaRPr lang="es-BO"/>
          </a:p>
        </p:txBody>
      </p:sp>
    </p:spTree>
    <p:extLst>
      <p:ext uri="{BB962C8B-B14F-4D97-AF65-F5344CB8AC3E}">
        <p14:creationId xmlns:p14="http://schemas.microsoft.com/office/powerpoint/2010/main" val="99705576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1842678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2686054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3823090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3169468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589800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Se amplia detalles en el documento Word “2.2. Informe” adjunto en las invitaciones a control social, así también en la página web institucional. </a:t>
            </a:r>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3287074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3412196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Se amplia detalles en el documento Word “2.2. Informe” adjunto en las invitaciones a control social, así también en la página web institucional. </a:t>
            </a:r>
            <a:endParaRPr lang="es-BO" dirty="0"/>
          </a:p>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1506238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2427908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
          </p:nvPr>
        </p:nvSpPr>
        <p:spPr/>
        <p:txBody>
          <a:bodyPr/>
          <a:lstStyle/>
          <a:p>
            <a:r>
              <a:rPr lang="es-BO"/>
              <a:t>16/03/2021</a:t>
            </a:r>
          </a:p>
        </p:txBody>
      </p:sp>
    </p:spTree>
    <p:extLst>
      <p:ext uri="{BB962C8B-B14F-4D97-AF65-F5344CB8AC3E}">
        <p14:creationId xmlns:p14="http://schemas.microsoft.com/office/powerpoint/2010/main" val="2735219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2331396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3338725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2466165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1170960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2565952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BO" dirty="0"/>
          </a:p>
        </p:txBody>
      </p:sp>
      <p:sp>
        <p:nvSpPr>
          <p:cNvPr id="4" name="Marcador de fecha 3"/>
          <p:cNvSpPr>
            <a:spLocks noGrp="1"/>
          </p:cNvSpPr>
          <p:nvPr>
            <p:ph type="dt" idx="10"/>
          </p:nvPr>
        </p:nvSpPr>
        <p:spPr/>
        <p:txBody>
          <a:bodyPr/>
          <a:lstStyle/>
          <a:p>
            <a:r>
              <a:rPr lang="es-BO"/>
              <a:t>16/03/2021</a:t>
            </a:r>
          </a:p>
        </p:txBody>
      </p:sp>
    </p:spTree>
    <p:extLst>
      <p:ext uri="{BB962C8B-B14F-4D97-AF65-F5344CB8AC3E}">
        <p14:creationId xmlns:p14="http://schemas.microsoft.com/office/powerpoint/2010/main" val="38910911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737359"/>
            <a:ext cx="9144000" cy="1889125"/>
          </a:xfrm>
        </p:spPr>
        <p:txBody>
          <a:bodyPr anchor="b">
            <a:normAutofit/>
          </a:bodyPr>
          <a:lstStyle>
            <a:lvl1pPr algn="ctr" defTabSz="914400" rtl="0" eaLnBrk="1" latinLnBrk="0" hangingPunct="1">
              <a:lnSpc>
                <a:spcPct val="90000"/>
              </a:lnSpc>
              <a:spcBef>
                <a:spcPct val="0"/>
              </a:spcBef>
              <a:buNone/>
              <a:defRPr lang="es-BO" sz="5400" kern="1200" dirty="0">
                <a:solidFill>
                  <a:srgbClr val="10755B"/>
                </a:solidFill>
                <a:latin typeface="Avenir"/>
                <a:ea typeface="+mj-ea"/>
                <a:cs typeface="Arial" panose="020B0604020202020204" pitchFamily="34" charset="0"/>
              </a:defRPr>
            </a:lvl1pPr>
          </a:lstStyle>
          <a:p>
            <a:r>
              <a:rPr lang="es-ES"/>
              <a:t>Haga clic para modificar el estilo de título del patrón</a:t>
            </a:r>
            <a:endParaRPr lang="es-BO" dirty="0"/>
          </a:p>
        </p:txBody>
      </p:sp>
      <p:sp>
        <p:nvSpPr>
          <p:cNvPr id="3" name="Subtítulo 2"/>
          <p:cNvSpPr>
            <a:spLocks noGrp="1"/>
          </p:cNvSpPr>
          <p:nvPr>
            <p:ph type="subTitle" idx="1"/>
          </p:nvPr>
        </p:nvSpPr>
        <p:spPr>
          <a:xfrm>
            <a:off x="1524000" y="3827416"/>
            <a:ext cx="9144000" cy="1430383"/>
          </a:xfrm>
        </p:spPr>
        <p:txBody>
          <a:bodyPr>
            <a:normAutofit/>
          </a:bodyPr>
          <a:lstStyle>
            <a:lvl1pPr marL="0" indent="0" algn="ctr">
              <a:buNone/>
              <a:defRPr lang="es-BO" sz="2400" kern="1200" dirty="0">
                <a:solidFill>
                  <a:srgbClr val="10755B"/>
                </a:solidFill>
                <a:latin typeface="Verdana" panose="020B0604030504040204" pitchFamily="34" charset="0"/>
                <a:ea typeface="Verdana" panose="020B0604030504040204" pitchFamily="34" charset="0"/>
                <a:cs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BO" dirty="0"/>
          </a:p>
        </p:txBody>
      </p:sp>
      <p:sp>
        <p:nvSpPr>
          <p:cNvPr id="4" name="Marcador de fecha 3"/>
          <p:cNvSpPr>
            <a:spLocks noGrp="1"/>
          </p:cNvSpPr>
          <p:nvPr>
            <p:ph type="dt" sz="half" idx="10"/>
          </p:nvPr>
        </p:nvSpPr>
        <p:spPr/>
        <p:txBody>
          <a:bodyPr/>
          <a:lstStyle>
            <a:lvl1pPr>
              <a:defRPr>
                <a:solidFill>
                  <a:srgbClr val="10755B"/>
                </a:solidFill>
                <a:latin typeface="Avenir" panose="020B0503020203020204"/>
              </a:defRPr>
            </a:lvl1pPr>
          </a:lstStyle>
          <a:p>
            <a:fld id="{18DAC031-E311-43DB-9DA9-BA8A35426199}" type="datetime1">
              <a:rPr lang="es-BO" smtClean="0"/>
              <a:t>13/4/2023</a:t>
            </a:fld>
            <a:endParaRPr lang="es-BO"/>
          </a:p>
        </p:txBody>
      </p:sp>
      <p:sp>
        <p:nvSpPr>
          <p:cNvPr id="5" name="Marcador de pie de página 4"/>
          <p:cNvSpPr>
            <a:spLocks noGrp="1"/>
          </p:cNvSpPr>
          <p:nvPr>
            <p:ph type="ftr" sz="quarter" idx="11"/>
          </p:nvPr>
        </p:nvSpPr>
        <p:spPr/>
        <p:txBody>
          <a:bodyPr/>
          <a:lstStyle>
            <a:lvl1pPr>
              <a:defRPr>
                <a:solidFill>
                  <a:srgbClr val="10755B"/>
                </a:solidFill>
              </a:defRPr>
            </a:lvl1pPr>
          </a:lstStyle>
          <a:p>
            <a:endParaRPr lang="es-BO"/>
          </a:p>
        </p:txBody>
      </p:sp>
      <p:sp>
        <p:nvSpPr>
          <p:cNvPr id="6" name="Marcador de número de diapositiva 5"/>
          <p:cNvSpPr>
            <a:spLocks noGrp="1"/>
          </p:cNvSpPr>
          <p:nvPr>
            <p:ph type="sldNum" sz="quarter" idx="12"/>
          </p:nvPr>
        </p:nvSpPr>
        <p:spPr>
          <a:xfrm>
            <a:off x="8610600" y="6356350"/>
            <a:ext cx="1865811" cy="365125"/>
          </a:xfrm>
        </p:spPr>
        <p:txBody>
          <a:bodyPr/>
          <a:lstStyle>
            <a:lvl1pPr>
              <a:defRPr>
                <a:solidFill>
                  <a:srgbClr val="10755B"/>
                </a:solidFill>
                <a:latin typeface="Avenir" panose="020B0503020203020204"/>
              </a:defRPr>
            </a:lvl1pPr>
          </a:lstStyle>
          <a:p>
            <a:fld id="{D0BFC5FB-7200-4881-8A40-ED69ACAE4DFB}" type="slidenum">
              <a:rPr lang="es-BO" smtClean="0"/>
              <a:t>‹Nº›</a:t>
            </a:fld>
            <a:endParaRPr lang="es-BO"/>
          </a:p>
        </p:txBody>
      </p:sp>
      <p:pic>
        <p:nvPicPr>
          <p:cNvPr id="7" name="Imagen 6">
            <a:extLst>
              <a:ext uri="{FF2B5EF4-FFF2-40B4-BE49-F238E27FC236}">
                <a16:creationId xmlns:a16="http://schemas.microsoft.com/office/drawing/2014/main" id="{8B0A769A-8890-4AB6-B69D-7484B096E37A}"/>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8" name="Imagen 7">
            <a:extLst>
              <a:ext uri="{FF2B5EF4-FFF2-40B4-BE49-F238E27FC236}">
                <a16:creationId xmlns:a16="http://schemas.microsoft.com/office/drawing/2014/main" id="{5A4BD4EA-180A-4A7B-8059-6FBFE2306092}"/>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9" name="Imagen 8">
            <a:extLst>
              <a:ext uri="{FF2B5EF4-FFF2-40B4-BE49-F238E27FC236}">
                <a16:creationId xmlns:a16="http://schemas.microsoft.com/office/drawing/2014/main" id="{6C49A866-74BA-4C94-B5C7-39CFCDDE9D33}"/>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981621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BO"/>
          </a:p>
        </p:txBody>
      </p:sp>
      <p:sp>
        <p:nvSpPr>
          <p:cNvPr id="3" name="Marcador de texto vertical 2"/>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Marcador de fecha 3"/>
          <p:cNvSpPr>
            <a:spLocks noGrp="1"/>
          </p:cNvSpPr>
          <p:nvPr>
            <p:ph type="dt" sz="half" idx="10"/>
          </p:nvPr>
        </p:nvSpPr>
        <p:spPr/>
        <p:txBody>
          <a:bodyPr/>
          <a:lstStyle/>
          <a:p>
            <a:fld id="{C61EC67D-C0BB-4F05-8B1F-6A6C4F2335A5}" type="datetime1">
              <a:rPr lang="es-BO" smtClean="0"/>
              <a:t>13/4/2023</a:t>
            </a:fld>
            <a:endParaRPr lang="es-BO"/>
          </a:p>
        </p:txBody>
      </p:sp>
      <p:sp>
        <p:nvSpPr>
          <p:cNvPr id="5" name="Marcador de pie de página 4"/>
          <p:cNvSpPr>
            <a:spLocks noGrp="1"/>
          </p:cNvSpPr>
          <p:nvPr>
            <p:ph type="ftr" sz="quarter" idx="11"/>
          </p:nvPr>
        </p:nvSpPr>
        <p:spPr/>
        <p:txBody>
          <a:bodyPr/>
          <a:lstStyle/>
          <a:p>
            <a:endParaRPr lang="es-BO"/>
          </a:p>
        </p:txBody>
      </p:sp>
      <p:sp>
        <p:nvSpPr>
          <p:cNvPr id="6" name="Marcador de número de diapositiva 5"/>
          <p:cNvSpPr>
            <a:spLocks noGrp="1"/>
          </p:cNvSpPr>
          <p:nvPr>
            <p:ph type="sldNum" sz="quarter" idx="12"/>
          </p:nvPr>
        </p:nvSpPr>
        <p:spPr/>
        <p:txBody>
          <a:bodyPr/>
          <a:lstStyle/>
          <a:p>
            <a:fld id="{D0BFC5FB-7200-4881-8A40-ED69ACAE4DFB}" type="slidenum">
              <a:rPr lang="es-BO" smtClean="0"/>
              <a:t>‹Nº›</a:t>
            </a:fld>
            <a:endParaRPr lang="es-BO"/>
          </a:p>
        </p:txBody>
      </p:sp>
      <p:pic>
        <p:nvPicPr>
          <p:cNvPr id="7" name="Imagen 6">
            <a:extLst>
              <a:ext uri="{FF2B5EF4-FFF2-40B4-BE49-F238E27FC236}">
                <a16:creationId xmlns:a16="http://schemas.microsoft.com/office/drawing/2014/main" id="{2356FEBA-C328-4001-BDFE-D7C05C166F4C}"/>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8" name="Imagen 7">
            <a:extLst>
              <a:ext uri="{FF2B5EF4-FFF2-40B4-BE49-F238E27FC236}">
                <a16:creationId xmlns:a16="http://schemas.microsoft.com/office/drawing/2014/main" id="{E7A977CE-9ABF-4A7B-8176-EC967BE779B9}"/>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9" name="Imagen 8">
            <a:extLst>
              <a:ext uri="{FF2B5EF4-FFF2-40B4-BE49-F238E27FC236}">
                <a16:creationId xmlns:a16="http://schemas.microsoft.com/office/drawing/2014/main" id="{F4E58417-A218-441A-88E9-D1812C97BFFF}"/>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747413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1233243"/>
            <a:ext cx="2628900" cy="4943720"/>
          </a:xfrm>
        </p:spPr>
        <p:txBody>
          <a:bodyPr vert="eaVert"/>
          <a:lstStyle/>
          <a:p>
            <a:r>
              <a:rPr lang="es-ES"/>
              <a:t>Haga clic para modificar el estilo de título del patrón</a:t>
            </a:r>
            <a:endParaRPr lang="es-BO" dirty="0"/>
          </a:p>
        </p:txBody>
      </p:sp>
      <p:sp>
        <p:nvSpPr>
          <p:cNvPr id="3" name="Marcador de texto vertical 2"/>
          <p:cNvSpPr>
            <a:spLocks noGrp="1"/>
          </p:cNvSpPr>
          <p:nvPr>
            <p:ph type="body" orient="vert" idx="1"/>
          </p:nvPr>
        </p:nvSpPr>
        <p:spPr>
          <a:xfrm>
            <a:off x="838200" y="1233243"/>
            <a:ext cx="7734300" cy="4943720"/>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Marcador de fecha 3"/>
          <p:cNvSpPr>
            <a:spLocks noGrp="1"/>
          </p:cNvSpPr>
          <p:nvPr>
            <p:ph type="dt" sz="half" idx="10"/>
          </p:nvPr>
        </p:nvSpPr>
        <p:spPr/>
        <p:txBody>
          <a:bodyPr/>
          <a:lstStyle/>
          <a:p>
            <a:fld id="{CF243F40-5A62-450D-8647-B3D1872755A2}" type="datetime1">
              <a:rPr lang="es-BO" smtClean="0"/>
              <a:t>13/4/2023</a:t>
            </a:fld>
            <a:endParaRPr lang="es-BO"/>
          </a:p>
        </p:txBody>
      </p:sp>
      <p:sp>
        <p:nvSpPr>
          <p:cNvPr id="5" name="Marcador de pie de página 4"/>
          <p:cNvSpPr>
            <a:spLocks noGrp="1"/>
          </p:cNvSpPr>
          <p:nvPr>
            <p:ph type="ftr" sz="quarter" idx="11"/>
          </p:nvPr>
        </p:nvSpPr>
        <p:spPr/>
        <p:txBody>
          <a:bodyPr/>
          <a:lstStyle/>
          <a:p>
            <a:endParaRPr lang="es-BO"/>
          </a:p>
        </p:txBody>
      </p:sp>
      <p:sp>
        <p:nvSpPr>
          <p:cNvPr id="6" name="Marcador de número de diapositiva 5"/>
          <p:cNvSpPr>
            <a:spLocks noGrp="1"/>
          </p:cNvSpPr>
          <p:nvPr>
            <p:ph type="sldNum" sz="quarter" idx="12"/>
          </p:nvPr>
        </p:nvSpPr>
        <p:spPr/>
        <p:txBody>
          <a:bodyPr/>
          <a:lstStyle/>
          <a:p>
            <a:fld id="{D0BFC5FB-7200-4881-8A40-ED69ACAE4DFB}" type="slidenum">
              <a:rPr lang="es-BO" smtClean="0"/>
              <a:t>‹Nº›</a:t>
            </a:fld>
            <a:endParaRPr lang="es-BO"/>
          </a:p>
        </p:txBody>
      </p:sp>
      <p:pic>
        <p:nvPicPr>
          <p:cNvPr id="7" name="Imagen 6">
            <a:extLst>
              <a:ext uri="{FF2B5EF4-FFF2-40B4-BE49-F238E27FC236}">
                <a16:creationId xmlns:a16="http://schemas.microsoft.com/office/drawing/2014/main" id="{2B8F68FA-2876-4BB4-9020-FF85EAA6DD70}"/>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8" name="Imagen 7">
            <a:extLst>
              <a:ext uri="{FF2B5EF4-FFF2-40B4-BE49-F238E27FC236}">
                <a16:creationId xmlns:a16="http://schemas.microsoft.com/office/drawing/2014/main" id="{2472EE2C-36CA-479E-8087-A05B99BAFBCF}"/>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9" name="Imagen 8">
            <a:extLst>
              <a:ext uri="{FF2B5EF4-FFF2-40B4-BE49-F238E27FC236}">
                <a16:creationId xmlns:a16="http://schemas.microsoft.com/office/drawing/2014/main" id="{2ABD0834-F73E-4DEE-91ED-B9AA32F95CCF}"/>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72645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BO"/>
          </a:p>
        </p:txBody>
      </p:sp>
      <p:sp>
        <p:nvSpPr>
          <p:cNvPr id="3" name="Marcador de contenido 2"/>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Marcador de fecha 3"/>
          <p:cNvSpPr>
            <a:spLocks noGrp="1"/>
          </p:cNvSpPr>
          <p:nvPr>
            <p:ph type="dt" sz="half" idx="10"/>
          </p:nvPr>
        </p:nvSpPr>
        <p:spPr/>
        <p:txBody>
          <a:bodyPr/>
          <a:lstStyle/>
          <a:p>
            <a:fld id="{A7BD1D21-0652-44E8-A7FC-EA94F377BA55}" type="datetime1">
              <a:rPr lang="es-BO" smtClean="0"/>
              <a:t>13/4/2023</a:t>
            </a:fld>
            <a:endParaRPr lang="es-BO"/>
          </a:p>
        </p:txBody>
      </p:sp>
      <p:sp>
        <p:nvSpPr>
          <p:cNvPr id="5" name="Marcador de pie de página 4"/>
          <p:cNvSpPr>
            <a:spLocks noGrp="1"/>
          </p:cNvSpPr>
          <p:nvPr>
            <p:ph type="ftr" sz="quarter" idx="11"/>
          </p:nvPr>
        </p:nvSpPr>
        <p:spPr/>
        <p:txBody>
          <a:bodyPr/>
          <a:lstStyle/>
          <a:p>
            <a:endParaRPr lang="es-BO"/>
          </a:p>
        </p:txBody>
      </p:sp>
      <p:sp>
        <p:nvSpPr>
          <p:cNvPr id="6" name="Marcador de número de diapositiva 5"/>
          <p:cNvSpPr>
            <a:spLocks noGrp="1"/>
          </p:cNvSpPr>
          <p:nvPr>
            <p:ph type="sldNum" sz="quarter" idx="12"/>
          </p:nvPr>
        </p:nvSpPr>
        <p:spPr/>
        <p:txBody>
          <a:bodyPr/>
          <a:lstStyle/>
          <a:p>
            <a:fld id="{D0BFC5FB-7200-4881-8A40-ED69ACAE4DFB}" type="slidenum">
              <a:rPr lang="es-BO" smtClean="0"/>
              <a:t>‹Nº›</a:t>
            </a:fld>
            <a:endParaRPr lang="es-BO"/>
          </a:p>
        </p:txBody>
      </p:sp>
      <p:pic>
        <p:nvPicPr>
          <p:cNvPr id="7" name="Imagen 6">
            <a:extLst>
              <a:ext uri="{FF2B5EF4-FFF2-40B4-BE49-F238E27FC236}">
                <a16:creationId xmlns:a16="http://schemas.microsoft.com/office/drawing/2014/main" id="{A629D172-F2DF-4872-B6E4-D1D75BDCB487}"/>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8" name="Imagen 7">
            <a:extLst>
              <a:ext uri="{FF2B5EF4-FFF2-40B4-BE49-F238E27FC236}">
                <a16:creationId xmlns:a16="http://schemas.microsoft.com/office/drawing/2014/main" id="{047FE9E2-ED48-4030-9E7B-FDC53260AC44}"/>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9" name="Imagen 8">
            <a:extLst>
              <a:ext uri="{FF2B5EF4-FFF2-40B4-BE49-F238E27FC236}">
                <a16:creationId xmlns:a16="http://schemas.microsoft.com/office/drawing/2014/main" id="{FB0A3AD3-1D4C-4B21-BA05-BD86F8139ED3}"/>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678365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B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p:cNvSpPr>
            <a:spLocks noGrp="1"/>
          </p:cNvSpPr>
          <p:nvPr>
            <p:ph type="dt" sz="half" idx="10"/>
          </p:nvPr>
        </p:nvSpPr>
        <p:spPr/>
        <p:txBody>
          <a:bodyPr/>
          <a:lstStyle/>
          <a:p>
            <a:fld id="{8A7CD5C3-CC5D-4318-A3B5-4340E826C9DF}" type="datetime1">
              <a:rPr lang="es-BO" smtClean="0"/>
              <a:t>13/4/2023</a:t>
            </a:fld>
            <a:endParaRPr lang="es-BO"/>
          </a:p>
        </p:txBody>
      </p:sp>
      <p:sp>
        <p:nvSpPr>
          <p:cNvPr id="5" name="Marcador de pie de página 4"/>
          <p:cNvSpPr>
            <a:spLocks noGrp="1"/>
          </p:cNvSpPr>
          <p:nvPr>
            <p:ph type="ftr" sz="quarter" idx="11"/>
          </p:nvPr>
        </p:nvSpPr>
        <p:spPr/>
        <p:txBody>
          <a:bodyPr/>
          <a:lstStyle/>
          <a:p>
            <a:endParaRPr lang="es-BO"/>
          </a:p>
        </p:txBody>
      </p:sp>
      <p:sp>
        <p:nvSpPr>
          <p:cNvPr id="6" name="Marcador de número de diapositiva 5"/>
          <p:cNvSpPr>
            <a:spLocks noGrp="1"/>
          </p:cNvSpPr>
          <p:nvPr>
            <p:ph type="sldNum" sz="quarter" idx="12"/>
          </p:nvPr>
        </p:nvSpPr>
        <p:spPr/>
        <p:txBody>
          <a:bodyPr/>
          <a:lstStyle/>
          <a:p>
            <a:fld id="{D0BFC5FB-7200-4881-8A40-ED69ACAE4DFB}" type="slidenum">
              <a:rPr lang="es-BO" smtClean="0"/>
              <a:t>‹Nº›</a:t>
            </a:fld>
            <a:endParaRPr lang="es-BO"/>
          </a:p>
        </p:txBody>
      </p:sp>
      <p:pic>
        <p:nvPicPr>
          <p:cNvPr id="7" name="Imagen 6">
            <a:extLst>
              <a:ext uri="{FF2B5EF4-FFF2-40B4-BE49-F238E27FC236}">
                <a16:creationId xmlns:a16="http://schemas.microsoft.com/office/drawing/2014/main" id="{17FEC2F3-ED62-4B6C-8B48-F71186E44A01}"/>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8" name="Imagen 7">
            <a:extLst>
              <a:ext uri="{FF2B5EF4-FFF2-40B4-BE49-F238E27FC236}">
                <a16:creationId xmlns:a16="http://schemas.microsoft.com/office/drawing/2014/main" id="{C72A58FD-C11A-4E0C-9050-B23454ACE35A}"/>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9" name="Imagen 8">
            <a:extLst>
              <a:ext uri="{FF2B5EF4-FFF2-40B4-BE49-F238E27FC236}">
                <a16:creationId xmlns:a16="http://schemas.microsoft.com/office/drawing/2014/main" id="{A15E44F6-6FE3-4781-957D-4E6AE3D9A73A}"/>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3679682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838200" y="1613561"/>
            <a:ext cx="10515600" cy="1041690"/>
          </a:xfrm>
        </p:spPr>
        <p:txBody>
          <a:bodyPr/>
          <a:lstStyle/>
          <a:p>
            <a:r>
              <a:rPr lang="es-ES"/>
              <a:t>Haga clic para modificar el estilo de título del patrón</a:t>
            </a:r>
            <a:endParaRPr lang="es-BO" dirty="0"/>
          </a:p>
        </p:txBody>
      </p:sp>
      <p:sp>
        <p:nvSpPr>
          <p:cNvPr id="3" name="Marcador de contenido 2"/>
          <p:cNvSpPr>
            <a:spLocks noGrp="1"/>
          </p:cNvSpPr>
          <p:nvPr>
            <p:ph sz="half" idx="1"/>
          </p:nvPr>
        </p:nvSpPr>
        <p:spPr>
          <a:xfrm>
            <a:off x="838200" y="2978331"/>
            <a:ext cx="5181600" cy="3198632"/>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dirty="0"/>
          </a:p>
        </p:txBody>
      </p:sp>
      <p:sp>
        <p:nvSpPr>
          <p:cNvPr id="4" name="Marcador de contenido 3"/>
          <p:cNvSpPr>
            <a:spLocks noGrp="1"/>
          </p:cNvSpPr>
          <p:nvPr>
            <p:ph sz="half" idx="2"/>
          </p:nvPr>
        </p:nvSpPr>
        <p:spPr>
          <a:xfrm>
            <a:off x="6172200" y="2978329"/>
            <a:ext cx="5181600" cy="3198633"/>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dirty="0"/>
          </a:p>
        </p:txBody>
      </p:sp>
      <p:sp>
        <p:nvSpPr>
          <p:cNvPr id="5" name="Marcador de fecha 4"/>
          <p:cNvSpPr>
            <a:spLocks noGrp="1"/>
          </p:cNvSpPr>
          <p:nvPr>
            <p:ph type="dt" sz="half" idx="10"/>
          </p:nvPr>
        </p:nvSpPr>
        <p:spPr/>
        <p:txBody>
          <a:bodyPr/>
          <a:lstStyle>
            <a:lvl1pPr>
              <a:defRPr>
                <a:solidFill>
                  <a:srgbClr val="10755B"/>
                </a:solidFill>
                <a:latin typeface="Avenir" panose="020B0503020203020204"/>
              </a:defRPr>
            </a:lvl1pPr>
          </a:lstStyle>
          <a:p>
            <a:fld id="{6E82E161-D1CC-44D4-A4FC-BDB554E31BF3}" type="datetime1">
              <a:rPr lang="es-BO" smtClean="0"/>
              <a:t>13/4/2023</a:t>
            </a:fld>
            <a:endParaRPr lang="es-BO"/>
          </a:p>
        </p:txBody>
      </p:sp>
      <p:sp>
        <p:nvSpPr>
          <p:cNvPr id="6" name="Marcador de pie de página 5"/>
          <p:cNvSpPr>
            <a:spLocks noGrp="1"/>
          </p:cNvSpPr>
          <p:nvPr>
            <p:ph type="ftr" sz="quarter" idx="11"/>
          </p:nvPr>
        </p:nvSpPr>
        <p:spPr/>
        <p:txBody>
          <a:bodyPr/>
          <a:lstStyle/>
          <a:p>
            <a:endParaRPr lang="es-BO"/>
          </a:p>
        </p:txBody>
      </p:sp>
      <p:sp>
        <p:nvSpPr>
          <p:cNvPr id="7" name="Marcador de número de diapositiva 6"/>
          <p:cNvSpPr>
            <a:spLocks noGrp="1"/>
          </p:cNvSpPr>
          <p:nvPr>
            <p:ph type="sldNum" sz="quarter" idx="12"/>
          </p:nvPr>
        </p:nvSpPr>
        <p:spPr/>
        <p:txBody>
          <a:bodyPr/>
          <a:lstStyle/>
          <a:p>
            <a:fld id="{D0BFC5FB-7200-4881-8A40-ED69ACAE4DFB}" type="slidenum">
              <a:rPr lang="es-BO" smtClean="0"/>
              <a:t>‹Nº›</a:t>
            </a:fld>
            <a:endParaRPr lang="es-BO"/>
          </a:p>
        </p:txBody>
      </p:sp>
      <p:pic>
        <p:nvPicPr>
          <p:cNvPr id="8" name="Imagen 7">
            <a:extLst>
              <a:ext uri="{FF2B5EF4-FFF2-40B4-BE49-F238E27FC236}">
                <a16:creationId xmlns:a16="http://schemas.microsoft.com/office/drawing/2014/main" id="{0CFDD872-4836-4CDA-BFCE-ABCB495A8F49}"/>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9" name="Imagen 8">
            <a:extLst>
              <a:ext uri="{FF2B5EF4-FFF2-40B4-BE49-F238E27FC236}">
                <a16:creationId xmlns:a16="http://schemas.microsoft.com/office/drawing/2014/main" id="{BF8DFC47-F10D-4A3F-AA02-57D6DB7151C2}"/>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10" name="Imagen 9">
            <a:extLst>
              <a:ext uri="{FF2B5EF4-FFF2-40B4-BE49-F238E27FC236}">
                <a16:creationId xmlns:a16="http://schemas.microsoft.com/office/drawing/2014/main" id="{74D2B76B-5070-4A11-B832-2BC41756EB6A}"/>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773899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1423851"/>
            <a:ext cx="10515600" cy="782379"/>
          </a:xfrm>
        </p:spPr>
        <p:txBody>
          <a:bodyPr/>
          <a:lstStyle/>
          <a:p>
            <a:r>
              <a:rPr lang="es-ES"/>
              <a:t>Haga clic para modificar el estilo de título del patrón</a:t>
            </a:r>
            <a:endParaRPr lang="es-BO" dirty="0"/>
          </a:p>
        </p:txBody>
      </p:sp>
      <p:sp>
        <p:nvSpPr>
          <p:cNvPr id="3" name="Marcador de texto 2"/>
          <p:cNvSpPr>
            <a:spLocks noGrp="1"/>
          </p:cNvSpPr>
          <p:nvPr>
            <p:ph type="body" idx="1"/>
          </p:nvPr>
        </p:nvSpPr>
        <p:spPr>
          <a:xfrm>
            <a:off x="839788" y="2368880"/>
            <a:ext cx="5157787" cy="74405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p:cNvSpPr>
            <a:spLocks noGrp="1"/>
          </p:cNvSpPr>
          <p:nvPr>
            <p:ph sz="half" idx="2"/>
          </p:nvPr>
        </p:nvSpPr>
        <p:spPr>
          <a:xfrm>
            <a:off x="839788" y="3112935"/>
            <a:ext cx="5157787" cy="3080765"/>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dirty="0"/>
          </a:p>
        </p:txBody>
      </p:sp>
      <p:sp>
        <p:nvSpPr>
          <p:cNvPr id="5" name="Marcador de texto 4"/>
          <p:cNvSpPr>
            <a:spLocks noGrp="1"/>
          </p:cNvSpPr>
          <p:nvPr>
            <p:ph type="body" sz="quarter" idx="3"/>
          </p:nvPr>
        </p:nvSpPr>
        <p:spPr>
          <a:xfrm>
            <a:off x="6172200" y="2368880"/>
            <a:ext cx="5183188" cy="74405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p:cNvSpPr>
            <a:spLocks noGrp="1"/>
          </p:cNvSpPr>
          <p:nvPr>
            <p:ph sz="quarter" idx="4"/>
          </p:nvPr>
        </p:nvSpPr>
        <p:spPr>
          <a:xfrm>
            <a:off x="6172200" y="3112935"/>
            <a:ext cx="5183188" cy="3080765"/>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dirty="0"/>
          </a:p>
        </p:txBody>
      </p:sp>
      <p:sp>
        <p:nvSpPr>
          <p:cNvPr id="7" name="Marcador de fecha 6"/>
          <p:cNvSpPr>
            <a:spLocks noGrp="1"/>
          </p:cNvSpPr>
          <p:nvPr>
            <p:ph type="dt" sz="half" idx="10"/>
          </p:nvPr>
        </p:nvSpPr>
        <p:spPr/>
        <p:txBody>
          <a:bodyPr/>
          <a:lstStyle>
            <a:lvl1pPr>
              <a:defRPr>
                <a:solidFill>
                  <a:srgbClr val="10755B"/>
                </a:solidFill>
                <a:latin typeface="Avenir" panose="020B0503020203020204"/>
              </a:defRPr>
            </a:lvl1pPr>
          </a:lstStyle>
          <a:p>
            <a:fld id="{636F90E8-CAD0-4DC9-A9DD-281EBF050FEA}" type="datetime1">
              <a:rPr lang="es-BO" smtClean="0"/>
              <a:t>13/4/2023</a:t>
            </a:fld>
            <a:endParaRPr lang="es-BO"/>
          </a:p>
        </p:txBody>
      </p:sp>
      <p:sp>
        <p:nvSpPr>
          <p:cNvPr id="8" name="Marcador de pie de página 7"/>
          <p:cNvSpPr>
            <a:spLocks noGrp="1"/>
          </p:cNvSpPr>
          <p:nvPr>
            <p:ph type="ftr" sz="quarter" idx="11"/>
          </p:nvPr>
        </p:nvSpPr>
        <p:spPr/>
        <p:txBody>
          <a:bodyPr/>
          <a:lstStyle/>
          <a:p>
            <a:endParaRPr lang="es-BO"/>
          </a:p>
        </p:txBody>
      </p:sp>
      <p:sp>
        <p:nvSpPr>
          <p:cNvPr id="9" name="Marcador de número de diapositiva 8"/>
          <p:cNvSpPr>
            <a:spLocks noGrp="1"/>
          </p:cNvSpPr>
          <p:nvPr>
            <p:ph type="sldNum" sz="quarter" idx="12"/>
          </p:nvPr>
        </p:nvSpPr>
        <p:spPr/>
        <p:txBody>
          <a:bodyPr/>
          <a:lstStyle>
            <a:lvl1pPr>
              <a:defRPr>
                <a:solidFill>
                  <a:srgbClr val="10755B"/>
                </a:solidFill>
                <a:latin typeface="Avenir" panose="020B0503020203020204"/>
              </a:defRPr>
            </a:lvl1pPr>
          </a:lstStyle>
          <a:p>
            <a:fld id="{D0BFC5FB-7200-4881-8A40-ED69ACAE4DFB}" type="slidenum">
              <a:rPr lang="es-BO" smtClean="0"/>
              <a:t>‹Nº›</a:t>
            </a:fld>
            <a:endParaRPr lang="es-BO"/>
          </a:p>
        </p:txBody>
      </p:sp>
      <p:pic>
        <p:nvPicPr>
          <p:cNvPr id="10" name="Imagen 9">
            <a:extLst>
              <a:ext uri="{FF2B5EF4-FFF2-40B4-BE49-F238E27FC236}">
                <a16:creationId xmlns:a16="http://schemas.microsoft.com/office/drawing/2014/main" id="{A2246030-F4C0-456D-A305-C20C9EAA3FEC}"/>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11" name="Imagen 10">
            <a:extLst>
              <a:ext uri="{FF2B5EF4-FFF2-40B4-BE49-F238E27FC236}">
                <a16:creationId xmlns:a16="http://schemas.microsoft.com/office/drawing/2014/main" id="{A958C15A-9A6E-4053-A61B-628EDE37A32E}"/>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12" name="Imagen 11">
            <a:extLst>
              <a:ext uri="{FF2B5EF4-FFF2-40B4-BE49-F238E27FC236}">
                <a16:creationId xmlns:a16="http://schemas.microsoft.com/office/drawing/2014/main" id="{9998CA6F-D292-4CC5-83C5-7F06D5786B91}"/>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233755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BO"/>
          </a:p>
        </p:txBody>
      </p:sp>
      <p:sp>
        <p:nvSpPr>
          <p:cNvPr id="3" name="Marcador de fecha 2"/>
          <p:cNvSpPr>
            <a:spLocks noGrp="1"/>
          </p:cNvSpPr>
          <p:nvPr>
            <p:ph type="dt" sz="half" idx="10"/>
          </p:nvPr>
        </p:nvSpPr>
        <p:spPr/>
        <p:txBody>
          <a:bodyPr/>
          <a:lstStyle/>
          <a:p>
            <a:fld id="{76F5E0F9-8FDA-4A6B-A1D4-50ECA4AAA16D}" type="datetime1">
              <a:rPr lang="es-BO" smtClean="0"/>
              <a:t>13/4/2023</a:t>
            </a:fld>
            <a:endParaRPr lang="es-BO"/>
          </a:p>
        </p:txBody>
      </p:sp>
      <p:sp>
        <p:nvSpPr>
          <p:cNvPr id="4" name="Marcador de pie de página 3"/>
          <p:cNvSpPr>
            <a:spLocks noGrp="1"/>
          </p:cNvSpPr>
          <p:nvPr>
            <p:ph type="ftr" sz="quarter" idx="11"/>
          </p:nvPr>
        </p:nvSpPr>
        <p:spPr/>
        <p:txBody>
          <a:bodyPr/>
          <a:lstStyle/>
          <a:p>
            <a:endParaRPr lang="es-BO"/>
          </a:p>
        </p:txBody>
      </p:sp>
      <p:sp>
        <p:nvSpPr>
          <p:cNvPr id="5" name="Marcador de número de diapositiva 4"/>
          <p:cNvSpPr>
            <a:spLocks noGrp="1"/>
          </p:cNvSpPr>
          <p:nvPr>
            <p:ph type="sldNum" sz="quarter" idx="12"/>
          </p:nvPr>
        </p:nvSpPr>
        <p:spPr/>
        <p:txBody>
          <a:bodyPr/>
          <a:lstStyle/>
          <a:p>
            <a:fld id="{D0BFC5FB-7200-4881-8A40-ED69ACAE4DFB}" type="slidenum">
              <a:rPr lang="es-BO" smtClean="0"/>
              <a:t>‹Nº›</a:t>
            </a:fld>
            <a:endParaRPr lang="es-BO"/>
          </a:p>
        </p:txBody>
      </p:sp>
      <p:pic>
        <p:nvPicPr>
          <p:cNvPr id="6" name="Imagen 5">
            <a:extLst>
              <a:ext uri="{FF2B5EF4-FFF2-40B4-BE49-F238E27FC236}">
                <a16:creationId xmlns:a16="http://schemas.microsoft.com/office/drawing/2014/main" id="{2AF7C438-2F3D-487C-B987-9B77C35B6250}"/>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7" name="Imagen 6">
            <a:extLst>
              <a:ext uri="{FF2B5EF4-FFF2-40B4-BE49-F238E27FC236}">
                <a16:creationId xmlns:a16="http://schemas.microsoft.com/office/drawing/2014/main" id="{97189E9E-E3FE-4D6C-9A37-16EA42188ADF}"/>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8" name="Imagen 7">
            <a:extLst>
              <a:ext uri="{FF2B5EF4-FFF2-40B4-BE49-F238E27FC236}">
                <a16:creationId xmlns:a16="http://schemas.microsoft.com/office/drawing/2014/main" id="{4D089B2E-864E-429B-9AED-D206FA79385C}"/>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676349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6382F68-DBAC-49B5-9D76-0084BA1AA78F}" type="datetime1">
              <a:rPr lang="es-BO" smtClean="0"/>
              <a:t>13/4/2023</a:t>
            </a:fld>
            <a:endParaRPr lang="es-BO"/>
          </a:p>
        </p:txBody>
      </p:sp>
      <p:sp>
        <p:nvSpPr>
          <p:cNvPr id="3" name="Marcador de pie de página 2"/>
          <p:cNvSpPr>
            <a:spLocks noGrp="1"/>
          </p:cNvSpPr>
          <p:nvPr>
            <p:ph type="ftr" sz="quarter" idx="11"/>
          </p:nvPr>
        </p:nvSpPr>
        <p:spPr/>
        <p:txBody>
          <a:bodyPr/>
          <a:lstStyle/>
          <a:p>
            <a:endParaRPr lang="es-BO"/>
          </a:p>
        </p:txBody>
      </p:sp>
      <p:sp>
        <p:nvSpPr>
          <p:cNvPr id="4" name="Marcador de número de diapositiva 3"/>
          <p:cNvSpPr>
            <a:spLocks noGrp="1"/>
          </p:cNvSpPr>
          <p:nvPr>
            <p:ph type="sldNum" sz="quarter" idx="12"/>
          </p:nvPr>
        </p:nvSpPr>
        <p:spPr/>
        <p:txBody>
          <a:bodyPr/>
          <a:lstStyle/>
          <a:p>
            <a:fld id="{D0BFC5FB-7200-4881-8A40-ED69ACAE4DFB}" type="slidenum">
              <a:rPr lang="es-BO" smtClean="0"/>
              <a:t>‹Nº›</a:t>
            </a:fld>
            <a:endParaRPr lang="es-BO"/>
          </a:p>
        </p:txBody>
      </p:sp>
      <p:pic>
        <p:nvPicPr>
          <p:cNvPr id="5" name="Imagen 4">
            <a:extLst>
              <a:ext uri="{FF2B5EF4-FFF2-40B4-BE49-F238E27FC236}">
                <a16:creationId xmlns:a16="http://schemas.microsoft.com/office/drawing/2014/main" id="{0980D899-7EB3-44A4-8AA4-1C52ADF35B7F}"/>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6" name="Imagen 5">
            <a:extLst>
              <a:ext uri="{FF2B5EF4-FFF2-40B4-BE49-F238E27FC236}">
                <a16:creationId xmlns:a16="http://schemas.microsoft.com/office/drawing/2014/main" id="{1A554354-BEE8-4DFF-84B3-6797B405F5BC}"/>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7" name="Imagen 6">
            <a:extLst>
              <a:ext uri="{FF2B5EF4-FFF2-40B4-BE49-F238E27FC236}">
                <a16:creationId xmlns:a16="http://schemas.microsoft.com/office/drawing/2014/main" id="{A785BB28-79AA-4815-AB5E-0B99F5394CC1}"/>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1113934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1233242"/>
            <a:ext cx="3932237" cy="1575271"/>
          </a:xfrm>
        </p:spPr>
        <p:txBody>
          <a:bodyPr anchor="b"/>
          <a:lstStyle>
            <a:lvl1pPr>
              <a:defRPr sz="3200"/>
            </a:lvl1pPr>
          </a:lstStyle>
          <a:p>
            <a:r>
              <a:rPr lang="es-ES"/>
              <a:t>Haga clic para modificar el estilo de título del patrón</a:t>
            </a:r>
            <a:endParaRPr lang="es-BO" dirty="0"/>
          </a:p>
        </p:txBody>
      </p:sp>
      <p:sp>
        <p:nvSpPr>
          <p:cNvPr id="3" name="Marcador de contenido 2"/>
          <p:cNvSpPr>
            <a:spLocks noGrp="1"/>
          </p:cNvSpPr>
          <p:nvPr>
            <p:ph idx="1"/>
          </p:nvPr>
        </p:nvSpPr>
        <p:spPr>
          <a:xfrm>
            <a:off x="5183188" y="1233242"/>
            <a:ext cx="6172200" cy="462780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BO" dirty="0"/>
          </a:p>
        </p:txBody>
      </p:sp>
      <p:sp>
        <p:nvSpPr>
          <p:cNvPr id="4" name="Marcador de texto 3"/>
          <p:cNvSpPr>
            <a:spLocks noGrp="1"/>
          </p:cNvSpPr>
          <p:nvPr>
            <p:ph type="body" sz="half" idx="2"/>
          </p:nvPr>
        </p:nvSpPr>
        <p:spPr>
          <a:xfrm>
            <a:off x="839788" y="2808514"/>
            <a:ext cx="3932237" cy="306047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p:cNvSpPr>
            <a:spLocks noGrp="1"/>
          </p:cNvSpPr>
          <p:nvPr>
            <p:ph type="dt" sz="half" idx="10"/>
          </p:nvPr>
        </p:nvSpPr>
        <p:spPr/>
        <p:txBody>
          <a:bodyPr/>
          <a:lstStyle/>
          <a:p>
            <a:fld id="{7435AF62-1DFD-4FB3-AF01-834A239DF381}" type="datetime1">
              <a:rPr lang="es-BO" smtClean="0"/>
              <a:t>13/4/2023</a:t>
            </a:fld>
            <a:endParaRPr lang="es-BO"/>
          </a:p>
        </p:txBody>
      </p:sp>
      <p:sp>
        <p:nvSpPr>
          <p:cNvPr id="6" name="Marcador de pie de página 5"/>
          <p:cNvSpPr>
            <a:spLocks noGrp="1"/>
          </p:cNvSpPr>
          <p:nvPr>
            <p:ph type="ftr" sz="quarter" idx="11"/>
          </p:nvPr>
        </p:nvSpPr>
        <p:spPr/>
        <p:txBody>
          <a:bodyPr/>
          <a:lstStyle/>
          <a:p>
            <a:endParaRPr lang="es-BO"/>
          </a:p>
        </p:txBody>
      </p:sp>
      <p:sp>
        <p:nvSpPr>
          <p:cNvPr id="7" name="Marcador de número de diapositiva 6"/>
          <p:cNvSpPr>
            <a:spLocks noGrp="1"/>
          </p:cNvSpPr>
          <p:nvPr>
            <p:ph type="sldNum" sz="quarter" idx="12"/>
          </p:nvPr>
        </p:nvSpPr>
        <p:spPr/>
        <p:txBody>
          <a:bodyPr/>
          <a:lstStyle/>
          <a:p>
            <a:fld id="{D0BFC5FB-7200-4881-8A40-ED69ACAE4DFB}" type="slidenum">
              <a:rPr lang="es-BO" smtClean="0"/>
              <a:t>‹Nº›</a:t>
            </a:fld>
            <a:endParaRPr lang="es-BO"/>
          </a:p>
        </p:txBody>
      </p:sp>
      <p:pic>
        <p:nvPicPr>
          <p:cNvPr id="8" name="Imagen 7">
            <a:extLst>
              <a:ext uri="{FF2B5EF4-FFF2-40B4-BE49-F238E27FC236}">
                <a16:creationId xmlns:a16="http://schemas.microsoft.com/office/drawing/2014/main" id="{016351A9-C0A7-4BBB-88F1-CCC02E31D9CA}"/>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9" name="Imagen 8">
            <a:extLst>
              <a:ext uri="{FF2B5EF4-FFF2-40B4-BE49-F238E27FC236}">
                <a16:creationId xmlns:a16="http://schemas.microsoft.com/office/drawing/2014/main" id="{F78AEBEB-618B-431D-BEED-8E73640EFB69}"/>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10" name="Imagen 9">
            <a:extLst>
              <a:ext uri="{FF2B5EF4-FFF2-40B4-BE49-F238E27FC236}">
                <a16:creationId xmlns:a16="http://schemas.microsoft.com/office/drawing/2014/main" id="{1BEE7899-32F6-4376-95FB-010149D90375}"/>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2384889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1285342"/>
            <a:ext cx="3932237" cy="972986"/>
          </a:xfrm>
        </p:spPr>
        <p:txBody>
          <a:bodyPr anchor="b"/>
          <a:lstStyle>
            <a:lvl1pPr>
              <a:defRPr sz="3200"/>
            </a:lvl1pPr>
          </a:lstStyle>
          <a:p>
            <a:r>
              <a:rPr lang="es-ES"/>
              <a:t>Haga clic para modificar el estilo de título del patrón</a:t>
            </a:r>
            <a:endParaRPr lang="es-BO" dirty="0"/>
          </a:p>
        </p:txBody>
      </p:sp>
      <p:sp>
        <p:nvSpPr>
          <p:cNvPr id="3" name="Marcador de posición de imagen 2"/>
          <p:cNvSpPr>
            <a:spLocks noGrp="1"/>
          </p:cNvSpPr>
          <p:nvPr>
            <p:ph type="pic" idx="1"/>
          </p:nvPr>
        </p:nvSpPr>
        <p:spPr>
          <a:xfrm>
            <a:off x="5183188" y="1285342"/>
            <a:ext cx="6172200" cy="457570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BO" dirty="0"/>
          </a:p>
        </p:txBody>
      </p:sp>
      <p:sp>
        <p:nvSpPr>
          <p:cNvPr id="4" name="Marcador de texto 3"/>
          <p:cNvSpPr>
            <a:spLocks noGrp="1"/>
          </p:cNvSpPr>
          <p:nvPr>
            <p:ph type="body" sz="half" idx="2"/>
          </p:nvPr>
        </p:nvSpPr>
        <p:spPr>
          <a:xfrm>
            <a:off x="839788" y="2258328"/>
            <a:ext cx="3932237" cy="361065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p:cNvSpPr>
            <a:spLocks noGrp="1"/>
          </p:cNvSpPr>
          <p:nvPr>
            <p:ph type="dt" sz="half" idx="10"/>
          </p:nvPr>
        </p:nvSpPr>
        <p:spPr/>
        <p:txBody>
          <a:bodyPr/>
          <a:lstStyle/>
          <a:p>
            <a:fld id="{668DB927-AB54-41C0-ACE6-B26141C9E92B}" type="datetime1">
              <a:rPr lang="es-BO" smtClean="0"/>
              <a:t>13/4/2023</a:t>
            </a:fld>
            <a:endParaRPr lang="es-BO"/>
          </a:p>
        </p:txBody>
      </p:sp>
      <p:sp>
        <p:nvSpPr>
          <p:cNvPr id="6" name="Marcador de pie de página 5"/>
          <p:cNvSpPr>
            <a:spLocks noGrp="1"/>
          </p:cNvSpPr>
          <p:nvPr>
            <p:ph type="ftr" sz="quarter" idx="11"/>
          </p:nvPr>
        </p:nvSpPr>
        <p:spPr/>
        <p:txBody>
          <a:bodyPr/>
          <a:lstStyle/>
          <a:p>
            <a:endParaRPr lang="es-BO"/>
          </a:p>
        </p:txBody>
      </p:sp>
      <p:sp>
        <p:nvSpPr>
          <p:cNvPr id="7" name="Marcador de número de diapositiva 6"/>
          <p:cNvSpPr>
            <a:spLocks noGrp="1"/>
          </p:cNvSpPr>
          <p:nvPr>
            <p:ph type="sldNum" sz="quarter" idx="12"/>
          </p:nvPr>
        </p:nvSpPr>
        <p:spPr/>
        <p:txBody>
          <a:bodyPr/>
          <a:lstStyle/>
          <a:p>
            <a:fld id="{D0BFC5FB-7200-4881-8A40-ED69ACAE4DFB}" type="slidenum">
              <a:rPr lang="es-BO" smtClean="0"/>
              <a:t>‹Nº›</a:t>
            </a:fld>
            <a:endParaRPr lang="es-BO"/>
          </a:p>
        </p:txBody>
      </p:sp>
      <p:pic>
        <p:nvPicPr>
          <p:cNvPr id="8" name="Imagen 7">
            <a:extLst>
              <a:ext uri="{FF2B5EF4-FFF2-40B4-BE49-F238E27FC236}">
                <a16:creationId xmlns:a16="http://schemas.microsoft.com/office/drawing/2014/main" id="{C6F8A532-8D06-453A-BAB5-A66CBF95339C}"/>
              </a:ext>
            </a:extLst>
          </p:cNvPr>
          <p:cNvPicPr>
            <a:picLocks noChangeAspect="1"/>
          </p:cNvPicPr>
          <p:nvPr/>
        </p:nvPicPr>
        <p:blipFill>
          <a:blip r:embed="rId2"/>
          <a:stretch>
            <a:fillRect/>
          </a:stretch>
        </p:blipFill>
        <p:spPr>
          <a:xfrm>
            <a:off x="10606801" y="4848225"/>
            <a:ext cx="1598262" cy="2035900"/>
          </a:xfrm>
          <a:prstGeom prst="rect">
            <a:avLst/>
          </a:prstGeom>
        </p:spPr>
      </p:pic>
      <p:pic>
        <p:nvPicPr>
          <p:cNvPr id="9" name="Imagen 8">
            <a:extLst>
              <a:ext uri="{FF2B5EF4-FFF2-40B4-BE49-F238E27FC236}">
                <a16:creationId xmlns:a16="http://schemas.microsoft.com/office/drawing/2014/main" id="{3CFA3379-C9A1-4788-8399-995DFDD79BA0}"/>
              </a:ext>
            </a:extLst>
          </p:cNvPr>
          <p:cNvPicPr>
            <a:picLocks noChangeAspect="1"/>
          </p:cNvPicPr>
          <p:nvPr/>
        </p:nvPicPr>
        <p:blipFill>
          <a:blip r:embed="rId3"/>
          <a:stretch>
            <a:fillRect/>
          </a:stretch>
        </p:blipFill>
        <p:spPr>
          <a:xfrm>
            <a:off x="3383358" y="260256"/>
            <a:ext cx="2600430" cy="1173918"/>
          </a:xfrm>
          <a:prstGeom prst="rect">
            <a:avLst/>
          </a:prstGeom>
        </p:spPr>
      </p:pic>
      <p:pic>
        <p:nvPicPr>
          <p:cNvPr id="10" name="Imagen 9">
            <a:extLst>
              <a:ext uri="{FF2B5EF4-FFF2-40B4-BE49-F238E27FC236}">
                <a16:creationId xmlns:a16="http://schemas.microsoft.com/office/drawing/2014/main" id="{C7FE3298-5BFD-4683-BBCC-88DDB6A72065}"/>
              </a:ext>
            </a:extLst>
          </p:cNvPr>
          <p:cNvPicPr>
            <a:picLocks noChangeAspect="1"/>
          </p:cNvPicPr>
          <p:nvPr/>
        </p:nvPicPr>
        <p:blipFill>
          <a:blip r:embed="rId4"/>
          <a:stretch>
            <a:fillRect/>
          </a:stretch>
        </p:blipFill>
        <p:spPr>
          <a:xfrm>
            <a:off x="798795" y="461187"/>
            <a:ext cx="2507016" cy="772056"/>
          </a:xfrm>
          <a:prstGeom prst="rect">
            <a:avLst/>
          </a:prstGeom>
        </p:spPr>
      </p:pic>
    </p:spTree>
    <p:extLst>
      <p:ext uri="{BB962C8B-B14F-4D97-AF65-F5344CB8AC3E}">
        <p14:creationId xmlns:p14="http://schemas.microsoft.com/office/powerpoint/2010/main" val="168474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1412631"/>
            <a:ext cx="10515600" cy="1242620"/>
          </a:xfrm>
          <a:prstGeom prst="rect">
            <a:avLst/>
          </a:prstGeom>
        </p:spPr>
        <p:txBody>
          <a:bodyPr vert="horz" lIns="91440" tIns="45720" rIns="91440" bIns="45720" rtlCol="0" anchor="ctr">
            <a:normAutofit/>
          </a:bodyPr>
          <a:lstStyle/>
          <a:p>
            <a:r>
              <a:rPr lang="es-ES" dirty="0"/>
              <a:t>Haga clic para modificar el estilo de título del patrón</a:t>
            </a:r>
            <a:endParaRPr lang="es-BO" dirty="0"/>
          </a:p>
        </p:txBody>
      </p:sp>
      <p:sp>
        <p:nvSpPr>
          <p:cNvPr id="3" name="Marcador de texto 2"/>
          <p:cNvSpPr>
            <a:spLocks noGrp="1"/>
          </p:cNvSpPr>
          <p:nvPr>
            <p:ph type="body" idx="1"/>
          </p:nvPr>
        </p:nvSpPr>
        <p:spPr>
          <a:xfrm>
            <a:off x="838200" y="2834639"/>
            <a:ext cx="10515600" cy="3342323"/>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BO" dirty="0"/>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10755B"/>
                </a:solidFill>
                <a:latin typeface="Avenir" panose="020B0503020203020204"/>
              </a:defRPr>
            </a:lvl1pPr>
          </a:lstStyle>
          <a:p>
            <a:fld id="{3F9A7548-79BD-49DE-8740-F8860D77E091}" type="datetime1">
              <a:rPr lang="es-BO" smtClean="0"/>
              <a:t>13/4/2023</a:t>
            </a:fld>
            <a:endParaRPr lang="es-B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10755B"/>
                </a:solidFill>
                <a:latin typeface="Avenir" panose="020B0503020203020204"/>
              </a:defRPr>
            </a:lvl1pPr>
          </a:lstStyle>
          <a:p>
            <a:endParaRPr lang="es-BO"/>
          </a:p>
        </p:txBody>
      </p:sp>
      <p:sp>
        <p:nvSpPr>
          <p:cNvPr id="6" name="Marcador de número de diapositiva 5"/>
          <p:cNvSpPr>
            <a:spLocks noGrp="1"/>
          </p:cNvSpPr>
          <p:nvPr>
            <p:ph type="sldNum" sz="quarter" idx="4"/>
          </p:nvPr>
        </p:nvSpPr>
        <p:spPr>
          <a:xfrm>
            <a:off x="8610600" y="6356350"/>
            <a:ext cx="1996201" cy="365125"/>
          </a:xfrm>
          <a:prstGeom prst="rect">
            <a:avLst/>
          </a:prstGeom>
        </p:spPr>
        <p:txBody>
          <a:bodyPr vert="horz" lIns="91440" tIns="45720" rIns="91440" bIns="45720" rtlCol="0" anchor="ctr"/>
          <a:lstStyle>
            <a:lvl1pPr algn="r">
              <a:defRPr sz="1200">
                <a:solidFill>
                  <a:srgbClr val="10755B"/>
                </a:solidFill>
                <a:latin typeface="Avenir" panose="020B0503020203020204"/>
              </a:defRPr>
            </a:lvl1pPr>
          </a:lstStyle>
          <a:p>
            <a:fld id="{D0BFC5FB-7200-4881-8A40-ED69ACAE4DFB}" type="slidenum">
              <a:rPr lang="es-BO" smtClean="0"/>
              <a:t>‹Nº›</a:t>
            </a:fld>
            <a:endParaRPr lang="es-BO"/>
          </a:p>
        </p:txBody>
      </p:sp>
      <p:pic>
        <p:nvPicPr>
          <p:cNvPr id="7" name="Imagen 6">
            <a:extLst>
              <a:ext uri="{FF2B5EF4-FFF2-40B4-BE49-F238E27FC236}">
                <a16:creationId xmlns:a16="http://schemas.microsoft.com/office/drawing/2014/main" id="{7A6BD966-762C-4E38-ACB8-46F72B41B1DC}"/>
              </a:ext>
            </a:extLst>
          </p:cNvPr>
          <p:cNvPicPr>
            <a:picLocks noChangeAspect="1"/>
          </p:cNvPicPr>
          <p:nvPr/>
        </p:nvPicPr>
        <p:blipFill>
          <a:blip r:embed="rId13"/>
          <a:stretch>
            <a:fillRect/>
          </a:stretch>
        </p:blipFill>
        <p:spPr>
          <a:xfrm>
            <a:off x="10606801" y="4848225"/>
            <a:ext cx="1598262" cy="2035900"/>
          </a:xfrm>
          <a:prstGeom prst="rect">
            <a:avLst/>
          </a:prstGeom>
        </p:spPr>
      </p:pic>
      <p:pic>
        <p:nvPicPr>
          <p:cNvPr id="8" name="Imagen 7">
            <a:extLst>
              <a:ext uri="{FF2B5EF4-FFF2-40B4-BE49-F238E27FC236}">
                <a16:creationId xmlns:a16="http://schemas.microsoft.com/office/drawing/2014/main" id="{E3A3ED1F-8F15-493E-9A6E-1780ED1BDF9E}"/>
              </a:ext>
            </a:extLst>
          </p:cNvPr>
          <p:cNvPicPr>
            <a:picLocks noChangeAspect="1"/>
          </p:cNvPicPr>
          <p:nvPr/>
        </p:nvPicPr>
        <p:blipFill>
          <a:blip r:embed="rId14"/>
          <a:stretch>
            <a:fillRect/>
          </a:stretch>
        </p:blipFill>
        <p:spPr>
          <a:xfrm>
            <a:off x="3383358" y="260256"/>
            <a:ext cx="2600430" cy="1173918"/>
          </a:xfrm>
          <a:prstGeom prst="rect">
            <a:avLst/>
          </a:prstGeom>
        </p:spPr>
      </p:pic>
      <p:pic>
        <p:nvPicPr>
          <p:cNvPr id="9" name="Imagen 8">
            <a:extLst>
              <a:ext uri="{FF2B5EF4-FFF2-40B4-BE49-F238E27FC236}">
                <a16:creationId xmlns:a16="http://schemas.microsoft.com/office/drawing/2014/main" id="{3ABB00F0-F90F-4BF6-A8E7-884D2429577F}"/>
              </a:ext>
            </a:extLst>
          </p:cNvPr>
          <p:cNvPicPr>
            <a:picLocks noChangeAspect="1"/>
          </p:cNvPicPr>
          <p:nvPr/>
        </p:nvPicPr>
        <p:blipFill>
          <a:blip r:embed="rId15"/>
          <a:stretch>
            <a:fillRect/>
          </a:stretch>
        </p:blipFill>
        <p:spPr>
          <a:xfrm>
            <a:off x="798795" y="461187"/>
            <a:ext cx="2507016" cy="772056"/>
          </a:xfrm>
          <a:prstGeom prst="rect">
            <a:avLst/>
          </a:prstGeom>
        </p:spPr>
      </p:pic>
    </p:spTree>
    <p:extLst>
      <p:ext uri="{BB962C8B-B14F-4D97-AF65-F5344CB8AC3E}">
        <p14:creationId xmlns:p14="http://schemas.microsoft.com/office/powerpoint/2010/main" val="114982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defTabSz="914400" rtl="0" eaLnBrk="1" latinLnBrk="0" hangingPunct="1">
        <a:lnSpc>
          <a:spcPct val="90000"/>
        </a:lnSpc>
        <a:spcBef>
          <a:spcPct val="0"/>
        </a:spcBef>
        <a:buNone/>
        <a:defRPr sz="4400" kern="1200">
          <a:solidFill>
            <a:srgbClr val="10755B"/>
          </a:solidFill>
          <a:latin typeface="Avenir" panose="020B0503020203020204"/>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0755B"/>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0755B"/>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0755B"/>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0755B"/>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0755B"/>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B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2237672"/>
            <a:ext cx="9144000" cy="2387600"/>
          </a:xfrm>
        </p:spPr>
        <p:txBody>
          <a:bodyPr>
            <a:normAutofit/>
          </a:bodyPr>
          <a:lstStyle/>
          <a:p>
            <a:pPr algn="l"/>
            <a:r>
              <a:rPr lang="es-BO" sz="4400" b="1" dirty="0">
                <a:cs typeface="+mj-cs"/>
              </a:rPr>
              <a:t>AUDIENCIA PÚBLICA DE RENDICIÓN DE CUENTAS INICIAL 2023</a:t>
            </a:r>
          </a:p>
        </p:txBody>
      </p:sp>
      <p:sp>
        <p:nvSpPr>
          <p:cNvPr id="3" name="Subtítulo 2"/>
          <p:cNvSpPr>
            <a:spLocks noGrp="1"/>
          </p:cNvSpPr>
          <p:nvPr>
            <p:ph type="subTitle" idx="1"/>
          </p:nvPr>
        </p:nvSpPr>
        <p:spPr>
          <a:xfrm>
            <a:off x="1524000" y="4666837"/>
            <a:ext cx="9144000" cy="1237343"/>
          </a:xfrm>
        </p:spPr>
        <p:txBody>
          <a:bodyPr>
            <a:normAutofit/>
          </a:bodyPr>
          <a:lstStyle/>
          <a:p>
            <a:pPr algn="just"/>
            <a:r>
              <a:rPr lang="es-BO" sz="2800" dirty="0">
                <a:cs typeface="+mn-cs"/>
              </a:rPr>
              <a:t>La Paz, 06 de abril del 2023</a:t>
            </a:r>
          </a:p>
        </p:txBody>
      </p:sp>
    </p:spTree>
    <p:extLst>
      <p:ext uri="{BB962C8B-B14F-4D97-AF65-F5344CB8AC3E}">
        <p14:creationId xmlns:p14="http://schemas.microsoft.com/office/powerpoint/2010/main" val="1745510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0EB7D513-4186-42C2-8D78-CEFA958C4FE6}"/>
              </a:ext>
            </a:extLst>
          </p:cNvPr>
          <p:cNvPicPr>
            <a:picLocks noChangeAspect="1"/>
          </p:cNvPicPr>
          <p:nvPr/>
        </p:nvPicPr>
        <p:blipFill>
          <a:blip r:embed="rId3"/>
          <a:stretch>
            <a:fillRect/>
          </a:stretch>
        </p:blipFill>
        <p:spPr>
          <a:xfrm>
            <a:off x="1831560" y="1510905"/>
            <a:ext cx="8528879" cy="4615678"/>
          </a:xfrm>
          <a:prstGeom prst="rect">
            <a:avLst/>
          </a:prstGeom>
        </p:spPr>
      </p:pic>
    </p:spTree>
    <p:extLst>
      <p:ext uri="{BB962C8B-B14F-4D97-AF65-F5344CB8AC3E}">
        <p14:creationId xmlns:p14="http://schemas.microsoft.com/office/powerpoint/2010/main" val="1766639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es-BO" sz="5300" dirty="0"/>
              <a:t>PLAN OPERATIVO ANUAL 2023</a:t>
            </a:r>
            <a:endParaRPr lang="es-BO" dirty="0"/>
          </a:p>
        </p:txBody>
      </p:sp>
      <p:sp>
        <p:nvSpPr>
          <p:cNvPr id="3" name="Subtítulo 2"/>
          <p:cNvSpPr>
            <a:spLocks noGrp="1"/>
          </p:cNvSpPr>
          <p:nvPr>
            <p:ph type="subTitle" idx="1"/>
          </p:nvPr>
        </p:nvSpPr>
        <p:spPr>
          <a:xfrm>
            <a:off x="1524000" y="4627418"/>
            <a:ext cx="9144000" cy="630381"/>
          </a:xfrm>
        </p:spPr>
        <p:txBody>
          <a:bodyPr>
            <a:noAutofit/>
          </a:bodyPr>
          <a:lstStyle/>
          <a:p>
            <a:r>
              <a:rPr lang="es-BO" sz="2800" dirty="0">
                <a:cs typeface="Arial" panose="020B0604020202020204" pitchFamily="34" charset="0"/>
              </a:rPr>
              <a:t>La Paz, 06 de abril del 2023</a:t>
            </a:r>
          </a:p>
        </p:txBody>
      </p:sp>
    </p:spTree>
    <p:extLst>
      <p:ext uri="{BB962C8B-B14F-4D97-AF65-F5344CB8AC3E}">
        <p14:creationId xmlns:p14="http://schemas.microsoft.com/office/powerpoint/2010/main" val="1318175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1917291"/>
            <a:ext cx="10515600" cy="4259672"/>
          </a:xfrm>
        </p:spPr>
        <p:txBody>
          <a:bodyPr/>
          <a:lstStyle/>
          <a:p>
            <a:pPr marL="0" indent="0" algn="ctr">
              <a:buNone/>
            </a:pPr>
            <a:endParaRPr lang="es-BO" b="1" dirty="0"/>
          </a:p>
          <a:p>
            <a:pPr marL="0" indent="0" algn="ctr">
              <a:buNone/>
            </a:pPr>
            <a:endParaRPr lang="es-BO" b="1" dirty="0"/>
          </a:p>
          <a:p>
            <a:pPr marL="0" indent="0" algn="ctr">
              <a:buNone/>
            </a:pPr>
            <a:r>
              <a:rPr lang="es-BO" b="1" dirty="0"/>
              <a:t>PRESUPUESTO 2023</a:t>
            </a:r>
          </a:p>
        </p:txBody>
      </p:sp>
    </p:spTree>
    <p:extLst>
      <p:ext uri="{BB962C8B-B14F-4D97-AF65-F5344CB8AC3E}">
        <p14:creationId xmlns:p14="http://schemas.microsoft.com/office/powerpoint/2010/main" val="3042663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759527"/>
            <a:ext cx="10515600" cy="831273"/>
          </a:xfrm>
        </p:spPr>
        <p:txBody>
          <a:bodyPr>
            <a:normAutofit/>
          </a:bodyPr>
          <a:lstStyle/>
          <a:p>
            <a:r>
              <a:rPr lang="es-ES" dirty="0"/>
              <a:t>PRESUPUESTO INSTITUCIONAL VIGENTE</a:t>
            </a:r>
            <a:endParaRPr lang="es-BO" dirty="0"/>
          </a:p>
        </p:txBody>
      </p:sp>
      <p:graphicFrame>
        <p:nvGraphicFramePr>
          <p:cNvPr id="5" name="Marcador de contenido 4">
            <a:extLst>
              <a:ext uri="{FF2B5EF4-FFF2-40B4-BE49-F238E27FC236}">
                <a16:creationId xmlns:a16="http://schemas.microsoft.com/office/drawing/2014/main" id="{EE3B2408-89A2-4BA0-A9AB-D0425D6670B5}"/>
              </a:ext>
            </a:extLst>
          </p:cNvPr>
          <p:cNvGraphicFramePr>
            <a:graphicFrameLocks noGrp="1"/>
          </p:cNvGraphicFramePr>
          <p:nvPr>
            <p:ph idx="1"/>
            <p:extLst>
              <p:ext uri="{D42A27DB-BD31-4B8C-83A1-F6EECF244321}">
                <p14:modId xmlns:p14="http://schemas.microsoft.com/office/powerpoint/2010/main" val="726812156"/>
              </p:ext>
            </p:extLst>
          </p:nvPr>
        </p:nvGraphicFramePr>
        <p:xfrm>
          <a:off x="2338466" y="3237875"/>
          <a:ext cx="7495082" cy="1798820"/>
        </p:xfrm>
        <a:graphic>
          <a:graphicData uri="http://schemas.openxmlformats.org/drawingml/2006/table">
            <a:tbl>
              <a:tblPr firstRow="1" bandRow="1">
                <a:tableStyleId>{5C22544A-7EE6-4342-B048-85BDC9FD1C3A}</a:tableStyleId>
              </a:tblPr>
              <a:tblGrid>
                <a:gridCol w="1764240">
                  <a:extLst>
                    <a:ext uri="{9D8B030D-6E8A-4147-A177-3AD203B41FA5}">
                      <a16:colId xmlns:a16="http://schemas.microsoft.com/office/drawing/2014/main" val="1200994646"/>
                    </a:ext>
                  </a:extLst>
                </a:gridCol>
                <a:gridCol w="1875976">
                  <a:extLst>
                    <a:ext uri="{9D8B030D-6E8A-4147-A177-3AD203B41FA5}">
                      <a16:colId xmlns:a16="http://schemas.microsoft.com/office/drawing/2014/main" val="2817828409"/>
                    </a:ext>
                  </a:extLst>
                </a:gridCol>
                <a:gridCol w="1979625">
                  <a:extLst>
                    <a:ext uri="{9D8B030D-6E8A-4147-A177-3AD203B41FA5}">
                      <a16:colId xmlns:a16="http://schemas.microsoft.com/office/drawing/2014/main" val="3044174321"/>
                    </a:ext>
                  </a:extLst>
                </a:gridCol>
                <a:gridCol w="1875241">
                  <a:extLst>
                    <a:ext uri="{9D8B030D-6E8A-4147-A177-3AD203B41FA5}">
                      <a16:colId xmlns:a16="http://schemas.microsoft.com/office/drawing/2014/main" val="2670490387"/>
                    </a:ext>
                  </a:extLst>
                </a:gridCol>
              </a:tblGrid>
              <a:tr h="899410">
                <a:tc>
                  <a:txBody>
                    <a:bodyPr/>
                    <a:lstStyle/>
                    <a:p>
                      <a:pPr algn="ctr">
                        <a:lnSpc>
                          <a:spcPct val="107000"/>
                        </a:lnSpc>
                        <a:spcAft>
                          <a:spcPts val="800"/>
                        </a:spcAft>
                      </a:pPr>
                      <a:r>
                        <a:rPr lang="es-ES" sz="1600" dirty="0">
                          <a:effectLst/>
                        </a:rPr>
                        <a:t>DESCRIPCIÓN</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a:solidFill>
                      <a:schemeClr val="accent4"/>
                    </a:solidFill>
                  </a:tcPr>
                </a:tc>
                <a:tc>
                  <a:txBody>
                    <a:bodyPr/>
                    <a:lstStyle/>
                    <a:p>
                      <a:pPr algn="ctr">
                        <a:lnSpc>
                          <a:spcPct val="107000"/>
                        </a:lnSpc>
                        <a:spcAft>
                          <a:spcPts val="800"/>
                        </a:spcAft>
                      </a:pPr>
                      <a:r>
                        <a:rPr lang="es-BO" sz="1600" dirty="0">
                          <a:effectLst/>
                        </a:rPr>
                        <a:t>Total</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a:solidFill>
                      <a:schemeClr val="accent4"/>
                    </a:solidFill>
                  </a:tcPr>
                </a:tc>
                <a:tc>
                  <a:txBody>
                    <a:bodyPr/>
                    <a:lstStyle/>
                    <a:p>
                      <a:pPr algn="ctr">
                        <a:lnSpc>
                          <a:spcPct val="107000"/>
                        </a:lnSpc>
                        <a:spcAft>
                          <a:spcPts val="800"/>
                        </a:spcAft>
                      </a:pPr>
                      <a:r>
                        <a:rPr lang="es-ES" sz="1600" dirty="0">
                          <a:effectLst/>
                        </a:rPr>
                        <a:t>Fuente de Financiamiento TGN</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a:solidFill>
                      <a:schemeClr val="accent4"/>
                    </a:solidFill>
                  </a:tcPr>
                </a:tc>
                <a:tc>
                  <a:txBody>
                    <a:bodyPr/>
                    <a:lstStyle/>
                    <a:p>
                      <a:pPr algn="ctr">
                        <a:lnSpc>
                          <a:spcPct val="107000"/>
                        </a:lnSpc>
                        <a:spcAft>
                          <a:spcPts val="800"/>
                        </a:spcAft>
                      </a:pPr>
                      <a:r>
                        <a:rPr lang="es-ES" sz="1600" dirty="0">
                          <a:effectLst/>
                        </a:rPr>
                        <a:t>Fuente de Financiamiento Recursos Propios</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2653731913"/>
                  </a:ext>
                </a:extLst>
              </a:tr>
              <a:tr h="899410">
                <a:tc>
                  <a:txBody>
                    <a:bodyPr/>
                    <a:lstStyle/>
                    <a:p>
                      <a:pPr algn="ctr">
                        <a:lnSpc>
                          <a:spcPct val="107000"/>
                        </a:lnSpc>
                        <a:spcAft>
                          <a:spcPts val="800"/>
                        </a:spcAft>
                      </a:pPr>
                      <a:r>
                        <a:rPr lang="es-ES" sz="1600">
                          <a:effectLst/>
                        </a:rPr>
                        <a:t>PRESUPUESTO VIGENTE 2023</a:t>
                      </a:r>
                      <a:endParaRPr lang="es-BO"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52.215.270,00 Bs.</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51.644.600,00 Bs.</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36195" marB="0"/>
                </a:tc>
                <a:tc>
                  <a:txBody>
                    <a:bodyPr/>
                    <a:lstStyle/>
                    <a:p>
                      <a:pPr algn="ctr">
                        <a:lnSpc>
                          <a:spcPct val="107000"/>
                        </a:lnSpc>
                        <a:spcAft>
                          <a:spcPts val="800"/>
                        </a:spcAft>
                      </a:pPr>
                      <a:r>
                        <a:rPr lang="es-BO" sz="1600" dirty="0">
                          <a:effectLst/>
                        </a:rPr>
                        <a:t>570.670,00 Bs.</a:t>
                      </a:r>
                      <a:endParaRPr lang="es-BO" sz="2400" dirty="0">
                        <a:effectLst/>
                        <a:latin typeface="Calibri" panose="020F0502020204030204" pitchFamily="34" charset="0"/>
                        <a:ea typeface="Calibri" panose="020F0502020204030204" pitchFamily="34" charset="0"/>
                        <a:cs typeface="Times New Roman" panose="02020603050405020304" pitchFamily="18" charset="0"/>
                      </a:endParaRPr>
                    </a:p>
                  </a:txBody>
                  <a:tcPr marT="36195"/>
                </a:tc>
                <a:extLst>
                  <a:ext uri="{0D108BD9-81ED-4DB2-BD59-A6C34878D82A}">
                    <a16:rowId xmlns:a16="http://schemas.microsoft.com/office/drawing/2014/main" val="2703229478"/>
                  </a:ext>
                </a:extLst>
              </a:tr>
            </a:tbl>
          </a:graphicData>
        </a:graphic>
      </p:graphicFrame>
    </p:spTree>
    <p:extLst>
      <p:ext uri="{BB962C8B-B14F-4D97-AF65-F5344CB8AC3E}">
        <p14:creationId xmlns:p14="http://schemas.microsoft.com/office/powerpoint/2010/main" val="1060086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577789"/>
            <a:ext cx="10515600" cy="1387084"/>
          </a:xfrm>
        </p:spPr>
        <p:txBody>
          <a:bodyPr>
            <a:normAutofit/>
          </a:bodyPr>
          <a:lstStyle/>
          <a:p>
            <a:pPr algn="ctr"/>
            <a:r>
              <a:rPr lang="es-ES" dirty="0"/>
              <a:t>DISTRIBUCIÓN DEL PRESUPUESTO INSTITUCIONAL </a:t>
            </a:r>
            <a:endParaRPr lang="es-BO" dirty="0"/>
          </a:p>
        </p:txBody>
      </p:sp>
      <p:graphicFrame>
        <p:nvGraphicFramePr>
          <p:cNvPr id="4" name="Tabla 3">
            <a:extLst>
              <a:ext uri="{FF2B5EF4-FFF2-40B4-BE49-F238E27FC236}">
                <a16:creationId xmlns:a16="http://schemas.microsoft.com/office/drawing/2014/main" id="{9371EC25-6F5F-4303-8EFB-8AE35853AA03}"/>
              </a:ext>
            </a:extLst>
          </p:cNvPr>
          <p:cNvGraphicFramePr>
            <a:graphicFrameLocks noGrp="1"/>
          </p:cNvGraphicFramePr>
          <p:nvPr>
            <p:extLst>
              <p:ext uri="{D42A27DB-BD31-4B8C-83A1-F6EECF244321}">
                <p14:modId xmlns:p14="http://schemas.microsoft.com/office/powerpoint/2010/main" val="1328133133"/>
              </p:ext>
            </p:extLst>
          </p:nvPr>
        </p:nvGraphicFramePr>
        <p:xfrm>
          <a:off x="2623279" y="3222884"/>
          <a:ext cx="6685613" cy="2473377"/>
        </p:xfrm>
        <a:graphic>
          <a:graphicData uri="http://schemas.openxmlformats.org/drawingml/2006/table">
            <a:tbl>
              <a:tblPr>
                <a:tableStyleId>{5C22544A-7EE6-4342-B048-85BDC9FD1C3A}</a:tableStyleId>
              </a:tblPr>
              <a:tblGrid>
                <a:gridCol w="2448381">
                  <a:extLst>
                    <a:ext uri="{9D8B030D-6E8A-4147-A177-3AD203B41FA5}">
                      <a16:colId xmlns:a16="http://schemas.microsoft.com/office/drawing/2014/main" val="30030580"/>
                    </a:ext>
                  </a:extLst>
                </a:gridCol>
                <a:gridCol w="2066163">
                  <a:extLst>
                    <a:ext uri="{9D8B030D-6E8A-4147-A177-3AD203B41FA5}">
                      <a16:colId xmlns:a16="http://schemas.microsoft.com/office/drawing/2014/main" val="2714805047"/>
                    </a:ext>
                  </a:extLst>
                </a:gridCol>
                <a:gridCol w="2171069">
                  <a:extLst>
                    <a:ext uri="{9D8B030D-6E8A-4147-A177-3AD203B41FA5}">
                      <a16:colId xmlns:a16="http://schemas.microsoft.com/office/drawing/2014/main" val="2789599879"/>
                    </a:ext>
                  </a:extLst>
                </a:gridCol>
              </a:tblGrid>
              <a:tr h="300218">
                <a:tc>
                  <a:txBody>
                    <a:bodyPr/>
                    <a:lstStyle/>
                    <a:p>
                      <a:pPr algn="ctr">
                        <a:lnSpc>
                          <a:spcPct val="107000"/>
                        </a:lnSpc>
                        <a:spcAft>
                          <a:spcPts val="800"/>
                        </a:spcAft>
                      </a:pPr>
                      <a:r>
                        <a:rPr lang="es-BO" sz="1600" dirty="0">
                          <a:effectLst/>
                        </a:rPr>
                        <a:t>DESCRIPCIÓN</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solidFill>
                      <a:schemeClr val="accent4"/>
                    </a:solidFill>
                  </a:tcPr>
                </a:tc>
                <a:tc>
                  <a:txBody>
                    <a:bodyPr/>
                    <a:lstStyle/>
                    <a:p>
                      <a:pPr algn="ctr">
                        <a:lnSpc>
                          <a:spcPct val="107000"/>
                        </a:lnSpc>
                        <a:spcAft>
                          <a:spcPts val="800"/>
                        </a:spcAft>
                      </a:pPr>
                      <a:r>
                        <a:rPr lang="es-BO" sz="1600" dirty="0">
                          <a:effectLst/>
                        </a:rPr>
                        <a:t>Presupuesto Vigente</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solidFill>
                      <a:schemeClr val="accent4"/>
                    </a:solidFill>
                  </a:tcPr>
                </a:tc>
                <a:tc>
                  <a:txBody>
                    <a:bodyPr/>
                    <a:lstStyle/>
                    <a:p>
                      <a:pPr algn="ctr">
                        <a:lnSpc>
                          <a:spcPct val="107000"/>
                        </a:lnSpc>
                        <a:spcAft>
                          <a:spcPts val="800"/>
                        </a:spcAft>
                      </a:pPr>
                      <a:r>
                        <a:rPr lang="es-BO" sz="1600" dirty="0">
                          <a:effectLst/>
                        </a:rPr>
                        <a:t>Detalle Distribución %</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solidFill>
                      <a:schemeClr val="accent4"/>
                    </a:solidFill>
                  </a:tcPr>
                </a:tc>
                <a:extLst>
                  <a:ext uri="{0D108BD9-81ED-4DB2-BD59-A6C34878D82A}">
                    <a16:rowId xmlns:a16="http://schemas.microsoft.com/office/drawing/2014/main" val="3696935853"/>
                  </a:ext>
                </a:extLst>
              </a:tr>
              <a:tr h="566728">
                <a:tc>
                  <a:txBody>
                    <a:bodyPr/>
                    <a:lstStyle/>
                    <a:p>
                      <a:pPr algn="ctr">
                        <a:lnSpc>
                          <a:spcPct val="107000"/>
                        </a:lnSpc>
                        <a:spcAft>
                          <a:spcPts val="800"/>
                        </a:spcAft>
                      </a:pPr>
                      <a:r>
                        <a:rPr lang="es-BO" sz="1600" dirty="0">
                          <a:effectLst/>
                        </a:rPr>
                        <a:t>FENACIEBO</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tc>
                  <a:txBody>
                    <a:bodyPr/>
                    <a:lstStyle/>
                    <a:p>
                      <a:pPr algn="ctr">
                        <a:lnSpc>
                          <a:spcPct val="107000"/>
                        </a:lnSpc>
                        <a:spcAft>
                          <a:spcPts val="800"/>
                        </a:spcAft>
                      </a:pPr>
                      <a:r>
                        <a:rPr lang="es-BO" sz="1600" dirty="0">
                          <a:effectLst/>
                        </a:rPr>
                        <a:t>395.000,00</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tc>
                  <a:txBody>
                    <a:bodyPr/>
                    <a:lstStyle/>
                    <a:p>
                      <a:pPr algn="ctr">
                        <a:lnSpc>
                          <a:spcPct val="107000"/>
                        </a:lnSpc>
                        <a:spcAft>
                          <a:spcPts val="800"/>
                        </a:spcAft>
                      </a:pPr>
                      <a:r>
                        <a:rPr lang="es-BO" sz="1600" dirty="0">
                          <a:effectLst/>
                        </a:rPr>
                        <a:t>0,76</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extLst>
                  <a:ext uri="{0D108BD9-81ED-4DB2-BD59-A6C34878D82A}">
                    <a16:rowId xmlns:a16="http://schemas.microsoft.com/office/drawing/2014/main" val="1288747853"/>
                  </a:ext>
                </a:extLst>
              </a:tr>
              <a:tr h="566728">
                <a:tc>
                  <a:txBody>
                    <a:bodyPr/>
                    <a:lstStyle/>
                    <a:p>
                      <a:pPr algn="ctr">
                        <a:lnSpc>
                          <a:spcPct val="107000"/>
                        </a:lnSpc>
                        <a:spcAft>
                          <a:spcPts val="800"/>
                        </a:spcAft>
                      </a:pPr>
                      <a:r>
                        <a:rPr lang="es-BO" sz="1600">
                          <a:effectLst/>
                        </a:rPr>
                        <a:t>Bono Anual de Indigencia</a:t>
                      </a:r>
                      <a:endParaRPr lang="es-BO" sz="16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tc>
                  <a:txBody>
                    <a:bodyPr/>
                    <a:lstStyle/>
                    <a:p>
                      <a:pPr algn="ctr">
                        <a:lnSpc>
                          <a:spcPct val="107000"/>
                        </a:lnSpc>
                        <a:spcAft>
                          <a:spcPts val="800"/>
                        </a:spcAft>
                      </a:pPr>
                      <a:r>
                        <a:rPr lang="es-BO" sz="1600" dirty="0">
                          <a:effectLst/>
                        </a:rPr>
                        <a:t>46.032.770,00</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tc>
                  <a:txBody>
                    <a:bodyPr/>
                    <a:lstStyle/>
                    <a:p>
                      <a:pPr algn="ctr">
                        <a:lnSpc>
                          <a:spcPct val="107000"/>
                        </a:lnSpc>
                        <a:spcAft>
                          <a:spcPts val="800"/>
                        </a:spcAft>
                      </a:pPr>
                      <a:r>
                        <a:rPr lang="es-BO" sz="1600">
                          <a:effectLst/>
                        </a:rPr>
                        <a:t>88,16</a:t>
                      </a:r>
                      <a:endParaRPr lang="es-BO" sz="16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extLst>
                  <a:ext uri="{0D108BD9-81ED-4DB2-BD59-A6C34878D82A}">
                    <a16:rowId xmlns:a16="http://schemas.microsoft.com/office/drawing/2014/main" val="1791977561"/>
                  </a:ext>
                </a:extLst>
              </a:tr>
              <a:tr h="566728">
                <a:tc>
                  <a:txBody>
                    <a:bodyPr/>
                    <a:lstStyle/>
                    <a:p>
                      <a:pPr algn="ctr">
                        <a:lnSpc>
                          <a:spcPct val="107000"/>
                        </a:lnSpc>
                        <a:spcAft>
                          <a:spcPts val="800"/>
                        </a:spcAft>
                      </a:pPr>
                      <a:r>
                        <a:rPr lang="es-BO" sz="1600">
                          <a:effectLst/>
                        </a:rPr>
                        <a:t>Funcionamiento</a:t>
                      </a:r>
                      <a:endParaRPr lang="es-BO" sz="16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tc>
                  <a:txBody>
                    <a:bodyPr/>
                    <a:lstStyle/>
                    <a:p>
                      <a:pPr algn="ctr">
                        <a:lnSpc>
                          <a:spcPct val="107000"/>
                        </a:lnSpc>
                        <a:spcAft>
                          <a:spcPts val="800"/>
                        </a:spcAft>
                      </a:pPr>
                      <a:r>
                        <a:rPr lang="es-BO" sz="1600" dirty="0">
                          <a:effectLst/>
                        </a:rPr>
                        <a:t>5.787.500,00</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tc>
                  <a:txBody>
                    <a:bodyPr/>
                    <a:lstStyle/>
                    <a:p>
                      <a:pPr algn="ctr">
                        <a:lnSpc>
                          <a:spcPct val="107000"/>
                        </a:lnSpc>
                        <a:spcAft>
                          <a:spcPts val="800"/>
                        </a:spcAft>
                      </a:pPr>
                      <a:r>
                        <a:rPr lang="es-BO" sz="1600" dirty="0">
                          <a:effectLst/>
                        </a:rPr>
                        <a:t>11,08</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extLst>
                  <a:ext uri="{0D108BD9-81ED-4DB2-BD59-A6C34878D82A}">
                    <a16:rowId xmlns:a16="http://schemas.microsoft.com/office/drawing/2014/main" val="2003492826"/>
                  </a:ext>
                </a:extLst>
              </a:tr>
              <a:tr h="472975">
                <a:tc>
                  <a:txBody>
                    <a:bodyPr/>
                    <a:lstStyle/>
                    <a:p>
                      <a:pPr algn="ctr">
                        <a:lnSpc>
                          <a:spcPct val="107000"/>
                        </a:lnSpc>
                        <a:spcAft>
                          <a:spcPts val="800"/>
                        </a:spcAft>
                      </a:pPr>
                      <a:r>
                        <a:rPr lang="es-BO" sz="1600" dirty="0">
                          <a:effectLst/>
                        </a:rPr>
                        <a:t>TOTAL PRESUPUESTO 2023</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tc>
                  <a:txBody>
                    <a:bodyPr/>
                    <a:lstStyle/>
                    <a:p>
                      <a:pPr algn="ctr">
                        <a:lnSpc>
                          <a:spcPct val="107000"/>
                        </a:lnSpc>
                        <a:spcAft>
                          <a:spcPts val="800"/>
                        </a:spcAft>
                      </a:pPr>
                      <a:r>
                        <a:rPr lang="es-BO" sz="1600">
                          <a:effectLst/>
                        </a:rPr>
                        <a:t>52.215.270,00</a:t>
                      </a:r>
                      <a:endParaRPr lang="es-BO" sz="16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tc>
                  <a:txBody>
                    <a:bodyPr/>
                    <a:lstStyle/>
                    <a:p>
                      <a:pPr algn="ctr">
                        <a:lnSpc>
                          <a:spcPct val="107000"/>
                        </a:lnSpc>
                        <a:spcAft>
                          <a:spcPts val="800"/>
                        </a:spcAft>
                      </a:pPr>
                      <a:r>
                        <a:rPr lang="es-BO" sz="1600" dirty="0">
                          <a:effectLst/>
                        </a:rPr>
                        <a:t>100,00</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tc>
                <a:extLst>
                  <a:ext uri="{0D108BD9-81ED-4DB2-BD59-A6C34878D82A}">
                    <a16:rowId xmlns:a16="http://schemas.microsoft.com/office/drawing/2014/main" val="1713977373"/>
                  </a:ext>
                </a:extLst>
              </a:tr>
            </a:tbl>
          </a:graphicData>
        </a:graphic>
      </p:graphicFrame>
    </p:spTree>
    <p:extLst>
      <p:ext uri="{BB962C8B-B14F-4D97-AF65-F5344CB8AC3E}">
        <p14:creationId xmlns:p14="http://schemas.microsoft.com/office/powerpoint/2010/main" val="257864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1843791"/>
            <a:ext cx="10515600" cy="4333172"/>
          </a:xfrm>
        </p:spPr>
        <p:txBody>
          <a:bodyPr>
            <a:normAutofit/>
          </a:bodyPr>
          <a:lstStyle/>
          <a:p>
            <a:pPr marL="0" indent="0" algn="ctr">
              <a:buNone/>
            </a:pPr>
            <a:endParaRPr lang="es-ES" dirty="0"/>
          </a:p>
          <a:p>
            <a:pPr marL="0" indent="0" algn="ctr">
              <a:buNone/>
            </a:pPr>
            <a:r>
              <a:rPr lang="es-ES" dirty="0"/>
              <a:t>3</a:t>
            </a:r>
          </a:p>
          <a:p>
            <a:pPr marL="0" indent="0" algn="ctr">
              <a:buNone/>
            </a:pPr>
            <a:r>
              <a:rPr lang="es-ES" dirty="0"/>
              <a:t>ACCIONES DE CORTO PLAZO INSTITUCIONAL</a:t>
            </a:r>
          </a:p>
          <a:p>
            <a:pPr marL="0" indent="0" algn="ctr">
              <a:buNone/>
            </a:pPr>
            <a:endParaRPr lang="es-ES" dirty="0"/>
          </a:p>
          <a:p>
            <a:pPr marL="0" indent="0" algn="ctr">
              <a:buNone/>
            </a:pPr>
            <a:r>
              <a:rPr lang="es-BO" dirty="0"/>
              <a:t>17</a:t>
            </a:r>
          </a:p>
          <a:p>
            <a:pPr marL="0" indent="0" algn="ctr">
              <a:buNone/>
            </a:pPr>
            <a:r>
              <a:rPr lang="es-BO" dirty="0"/>
              <a:t> ACTIVIDADES PROGRAMADAS</a:t>
            </a:r>
          </a:p>
          <a:p>
            <a:pPr marL="0" indent="0" algn="ctr">
              <a:buNone/>
            </a:pPr>
            <a:endParaRPr lang="es-BO" dirty="0"/>
          </a:p>
        </p:txBody>
      </p:sp>
    </p:spTree>
    <p:extLst>
      <p:ext uri="{BB962C8B-B14F-4D97-AF65-F5344CB8AC3E}">
        <p14:creationId xmlns:p14="http://schemas.microsoft.com/office/powerpoint/2010/main" val="199743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BO" dirty="0"/>
              <a:t>Acción de Corto Plazo 1</a:t>
            </a:r>
          </a:p>
        </p:txBody>
      </p:sp>
      <p:sp>
        <p:nvSpPr>
          <p:cNvPr id="3" name="Marcador de contenido 2"/>
          <p:cNvSpPr>
            <a:spLocks noGrp="1"/>
          </p:cNvSpPr>
          <p:nvPr>
            <p:ph idx="1"/>
          </p:nvPr>
        </p:nvSpPr>
        <p:spPr/>
        <p:txBody>
          <a:bodyPr>
            <a:normAutofit/>
          </a:bodyPr>
          <a:lstStyle/>
          <a:p>
            <a:pPr marL="0" indent="0" algn="just">
              <a:buNone/>
            </a:pPr>
            <a:r>
              <a:rPr lang="es-ES" sz="3800" dirty="0"/>
              <a:t>Coadyuvar a la erradicación de la extrema pobreza a través de programas sociales en beneficio de las personas ciegas afiliadas a la entidad a nivel nacional y el apoyo a las organizaciones sociales del sector.</a:t>
            </a:r>
            <a:endParaRPr lang="es-BO" dirty="0"/>
          </a:p>
        </p:txBody>
      </p:sp>
    </p:spTree>
    <p:extLst>
      <p:ext uri="{BB962C8B-B14F-4D97-AF65-F5344CB8AC3E}">
        <p14:creationId xmlns:p14="http://schemas.microsoft.com/office/powerpoint/2010/main" val="1577649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a 8"/>
          <p:cNvGraphicFramePr>
            <a:graphicFrameLocks noGrp="1"/>
          </p:cNvGraphicFramePr>
          <p:nvPr>
            <p:extLst>
              <p:ext uri="{D42A27DB-BD31-4B8C-83A1-F6EECF244321}">
                <p14:modId xmlns:p14="http://schemas.microsoft.com/office/powerpoint/2010/main" val="2313173105"/>
              </p:ext>
            </p:extLst>
          </p:nvPr>
        </p:nvGraphicFramePr>
        <p:xfrm>
          <a:off x="1856509" y="1771226"/>
          <a:ext cx="8492835" cy="4273433"/>
        </p:xfrm>
        <a:graphic>
          <a:graphicData uri="http://schemas.openxmlformats.org/drawingml/2006/table">
            <a:tbl>
              <a:tblPr firstRow="1" bandRow="1">
                <a:tableStyleId>{00A15C55-8517-42AA-B614-E9B94910E393}</a:tableStyleId>
              </a:tblPr>
              <a:tblGrid>
                <a:gridCol w="2830945">
                  <a:extLst>
                    <a:ext uri="{9D8B030D-6E8A-4147-A177-3AD203B41FA5}">
                      <a16:colId xmlns:a16="http://schemas.microsoft.com/office/drawing/2014/main" val="4202542530"/>
                    </a:ext>
                  </a:extLst>
                </a:gridCol>
                <a:gridCol w="2830945">
                  <a:extLst>
                    <a:ext uri="{9D8B030D-6E8A-4147-A177-3AD203B41FA5}">
                      <a16:colId xmlns:a16="http://schemas.microsoft.com/office/drawing/2014/main" val="463976043"/>
                    </a:ext>
                  </a:extLst>
                </a:gridCol>
                <a:gridCol w="2830945">
                  <a:extLst>
                    <a:ext uri="{9D8B030D-6E8A-4147-A177-3AD203B41FA5}">
                      <a16:colId xmlns:a16="http://schemas.microsoft.com/office/drawing/2014/main" val="2861814135"/>
                    </a:ext>
                  </a:extLst>
                </a:gridCol>
              </a:tblGrid>
              <a:tr h="329085">
                <a:tc gridSpan="3">
                  <a:txBody>
                    <a:bodyPr/>
                    <a:lstStyle/>
                    <a:p>
                      <a:pPr algn="ctr"/>
                      <a:r>
                        <a:rPr lang="es-BO" dirty="0"/>
                        <a:t>Operaciones</a:t>
                      </a:r>
                    </a:p>
                  </a:txBody>
                  <a:tcPr/>
                </a:tc>
                <a:tc hMerge="1">
                  <a:txBody>
                    <a:bodyPr/>
                    <a:lstStyle/>
                    <a:p>
                      <a:endParaRPr lang="es-BO" dirty="0"/>
                    </a:p>
                  </a:txBody>
                  <a:tcPr/>
                </a:tc>
                <a:tc hMerge="1">
                  <a:txBody>
                    <a:bodyPr/>
                    <a:lstStyle/>
                    <a:p>
                      <a:pPr algn="ctr"/>
                      <a:endParaRPr lang="es-BO" dirty="0"/>
                    </a:p>
                  </a:txBody>
                  <a:tcPr/>
                </a:tc>
                <a:extLst>
                  <a:ext uri="{0D108BD9-81ED-4DB2-BD59-A6C34878D82A}">
                    <a16:rowId xmlns:a16="http://schemas.microsoft.com/office/drawing/2014/main" val="622081710"/>
                  </a:ext>
                </a:extLst>
              </a:tr>
              <a:tr h="1657917">
                <a:tc>
                  <a:txBody>
                    <a:bodyPr/>
                    <a:lstStyle/>
                    <a:p>
                      <a:r>
                        <a:rPr lang="es-BO" sz="1800" kern="1200" dirty="0">
                          <a:effectLst/>
                        </a:rPr>
                        <a:t>Ejecutar componentes nacionales para el pago del Bono Anual de Indigencia. </a:t>
                      </a:r>
                      <a:endParaRPr lang="es-BO" dirty="0"/>
                    </a:p>
                  </a:txBody>
                  <a:tcPr/>
                </a:tc>
                <a:tc>
                  <a:txBody>
                    <a:bodyPr/>
                    <a:lstStyle/>
                    <a:p>
                      <a:r>
                        <a:rPr lang="es-BO" dirty="0"/>
                        <a:t>Ejecutar componentes departamentales para el pago del Bono Anual de Indigencia. </a:t>
                      </a:r>
                    </a:p>
                  </a:txBody>
                  <a:tcPr/>
                </a:tc>
                <a:tc>
                  <a:txBody>
                    <a:bodyPr/>
                    <a:lstStyle/>
                    <a:p>
                      <a:r>
                        <a:rPr lang="es-BO" dirty="0"/>
                        <a:t>Realizar acciones de capacitación para contribuir a la erradicación de la extrema pobreza.</a:t>
                      </a:r>
                    </a:p>
                  </a:txBody>
                  <a:tcPr/>
                </a:tc>
                <a:extLst>
                  <a:ext uri="{0D108BD9-81ED-4DB2-BD59-A6C34878D82A}">
                    <a16:rowId xmlns:a16="http://schemas.microsoft.com/office/drawing/2014/main" val="2463687960"/>
                  </a:ext>
                </a:extLst>
              </a:tr>
              <a:tr h="329085">
                <a:tc gridSpan="3">
                  <a:txBody>
                    <a:bodyPr/>
                    <a:lstStyle/>
                    <a:p>
                      <a:pPr algn="ctr"/>
                      <a:r>
                        <a:rPr lang="es-BO" dirty="0"/>
                        <a:t>Actividades</a:t>
                      </a:r>
                    </a:p>
                  </a:txBody>
                  <a:tcPr/>
                </a:tc>
                <a:tc hMerge="1">
                  <a:txBody>
                    <a:bodyPr/>
                    <a:lstStyle/>
                    <a:p>
                      <a:endParaRPr lang="es-BO"/>
                    </a:p>
                  </a:txBody>
                  <a:tcPr/>
                </a:tc>
                <a:tc hMerge="1">
                  <a:txBody>
                    <a:bodyPr/>
                    <a:lstStyle/>
                    <a:p>
                      <a:pPr algn="ctr"/>
                      <a:endParaRPr lang="es-BO" dirty="0"/>
                    </a:p>
                  </a:txBody>
                  <a:tcPr/>
                </a:tc>
                <a:extLst>
                  <a:ext uri="{0D108BD9-81ED-4DB2-BD59-A6C34878D82A}">
                    <a16:rowId xmlns:a16="http://schemas.microsoft.com/office/drawing/2014/main" val="3091543696"/>
                  </a:ext>
                </a:extLst>
              </a:tr>
              <a:tr h="1883996">
                <a:tc>
                  <a:txBody>
                    <a:bodyPr/>
                    <a:lstStyle/>
                    <a:p>
                      <a:r>
                        <a:rPr lang="es-BO" dirty="0"/>
                        <a:t>Sistematizar y Consolidar la ejecución del “pago del Bono anual de Indigencia”.</a:t>
                      </a:r>
                    </a:p>
                  </a:txBody>
                  <a:tcPr/>
                </a:tc>
                <a:tc>
                  <a:txBody>
                    <a:bodyPr/>
                    <a:lstStyle/>
                    <a:p>
                      <a:pPr marL="0" indent="0">
                        <a:buFontTx/>
                        <a:buNone/>
                      </a:pPr>
                      <a:r>
                        <a:rPr lang="es-BO" dirty="0"/>
                        <a:t>Proceder con el registro documentado de afiliaciones para el pago del Bono Anual de Indigencia.</a:t>
                      </a:r>
                    </a:p>
                  </a:txBody>
                  <a:tcPr/>
                </a:tc>
                <a:tc>
                  <a:txBody>
                    <a:bodyPr/>
                    <a:lstStyle/>
                    <a:p>
                      <a:pPr marL="0" indent="0">
                        <a:buFontTx/>
                        <a:buNone/>
                      </a:pPr>
                      <a:r>
                        <a:rPr lang="es-BO" dirty="0"/>
                        <a:t>Ejecutar las capacitaciones programadas.</a:t>
                      </a:r>
                    </a:p>
                  </a:txBody>
                  <a:tcPr/>
                </a:tc>
                <a:extLst>
                  <a:ext uri="{0D108BD9-81ED-4DB2-BD59-A6C34878D82A}">
                    <a16:rowId xmlns:a16="http://schemas.microsoft.com/office/drawing/2014/main" val="2456250575"/>
                  </a:ext>
                </a:extLst>
              </a:tr>
            </a:tbl>
          </a:graphicData>
        </a:graphic>
      </p:graphicFrame>
    </p:spTree>
    <p:extLst>
      <p:ext uri="{BB962C8B-B14F-4D97-AF65-F5344CB8AC3E}">
        <p14:creationId xmlns:p14="http://schemas.microsoft.com/office/powerpoint/2010/main" val="4030979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a 8"/>
          <p:cNvGraphicFramePr>
            <a:graphicFrameLocks noGrp="1"/>
          </p:cNvGraphicFramePr>
          <p:nvPr>
            <p:extLst>
              <p:ext uri="{D42A27DB-BD31-4B8C-83A1-F6EECF244321}">
                <p14:modId xmlns:p14="http://schemas.microsoft.com/office/powerpoint/2010/main" val="1198850397"/>
              </p:ext>
            </p:extLst>
          </p:nvPr>
        </p:nvGraphicFramePr>
        <p:xfrm>
          <a:off x="2393371" y="1923631"/>
          <a:ext cx="7221684" cy="3200400"/>
        </p:xfrm>
        <a:graphic>
          <a:graphicData uri="http://schemas.openxmlformats.org/drawingml/2006/table">
            <a:tbl>
              <a:tblPr firstRow="1" bandRow="1">
                <a:tableStyleId>{00A15C55-8517-42AA-B614-E9B94910E393}</a:tableStyleId>
              </a:tblPr>
              <a:tblGrid>
                <a:gridCol w="2407228">
                  <a:extLst>
                    <a:ext uri="{9D8B030D-6E8A-4147-A177-3AD203B41FA5}">
                      <a16:colId xmlns:a16="http://schemas.microsoft.com/office/drawing/2014/main" val="4202542530"/>
                    </a:ext>
                  </a:extLst>
                </a:gridCol>
                <a:gridCol w="2407228">
                  <a:extLst>
                    <a:ext uri="{9D8B030D-6E8A-4147-A177-3AD203B41FA5}">
                      <a16:colId xmlns:a16="http://schemas.microsoft.com/office/drawing/2014/main" val="463976043"/>
                    </a:ext>
                  </a:extLst>
                </a:gridCol>
                <a:gridCol w="2407228">
                  <a:extLst>
                    <a:ext uri="{9D8B030D-6E8A-4147-A177-3AD203B41FA5}">
                      <a16:colId xmlns:a16="http://schemas.microsoft.com/office/drawing/2014/main" val="2197070439"/>
                    </a:ext>
                  </a:extLst>
                </a:gridCol>
              </a:tblGrid>
              <a:tr h="344344">
                <a:tc gridSpan="3">
                  <a:txBody>
                    <a:bodyPr/>
                    <a:lstStyle/>
                    <a:p>
                      <a:pPr algn="ctr"/>
                      <a:r>
                        <a:rPr lang="es-BO" dirty="0"/>
                        <a:t>Operaciones</a:t>
                      </a:r>
                    </a:p>
                  </a:txBody>
                  <a:tcPr/>
                </a:tc>
                <a:tc hMerge="1">
                  <a:txBody>
                    <a:bodyPr/>
                    <a:lstStyle/>
                    <a:p>
                      <a:endParaRPr lang="es-BO" dirty="0"/>
                    </a:p>
                  </a:txBody>
                  <a:tcPr/>
                </a:tc>
                <a:tc hMerge="1">
                  <a:txBody>
                    <a:bodyPr/>
                    <a:lstStyle/>
                    <a:p>
                      <a:pPr algn="ctr"/>
                      <a:endParaRPr lang="es-BO" dirty="0"/>
                    </a:p>
                  </a:txBody>
                  <a:tcPr/>
                </a:tc>
                <a:extLst>
                  <a:ext uri="{0D108BD9-81ED-4DB2-BD59-A6C34878D82A}">
                    <a16:rowId xmlns:a16="http://schemas.microsoft.com/office/drawing/2014/main" val="622081710"/>
                  </a:ext>
                </a:extLst>
              </a:tr>
              <a:tr h="1635632">
                <a:tc>
                  <a:txBody>
                    <a:bodyPr/>
                    <a:lstStyle/>
                    <a:p>
                      <a:r>
                        <a:rPr lang="es-BO" dirty="0"/>
                        <a:t>Ejecutar componentes nacionales para el pago del Bono Anual de Indigencia.</a:t>
                      </a:r>
                    </a:p>
                  </a:txBody>
                  <a:tcPr/>
                </a:tc>
                <a:tc>
                  <a:txBody>
                    <a:bodyPr/>
                    <a:lstStyle/>
                    <a:p>
                      <a:r>
                        <a:rPr lang="es-BO" dirty="0"/>
                        <a:t>Ejecutar componentes departamentales para el pago del Bono Anual de Indigencia.</a:t>
                      </a:r>
                    </a:p>
                  </a:txBody>
                  <a:tcPr/>
                </a:tc>
                <a:tc>
                  <a:txBody>
                    <a:bodyPr/>
                    <a:lstStyle/>
                    <a:p>
                      <a:r>
                        <a:rPr lang="es-BO" dirty="0"/>
                        <a:t>Realizar acciones de capacitación para contribuir a la erradicación de la extrema pobreza.</a:t>
                      </a:r>
                    </a:p>
                    <a:p>
                      <a:endParaRPr lang="es-BO" dirty="0"/>
                    </a:p>
                  </a:txBody>
                  <a:tcPr/>
                </a:tc>
                <a:extLst>
                  <a:ext uri="{0D108BD9-81ED-4DB2-BD59-A6C34878D82A}">
                    <a16:rowId xmlns:a16="http://schemas.microsoft.com/office/drawing/2014/main" val="2463687960"/>
                  </a:ext>
                </a:extLst>
              </a:tr>
              <a:tr h="344344">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BO" dirty="0"/>
                        <a:t>Presupuesto Vigente</a:t>
                      </a:r>
                      <a:r>
                        <a:rPr lang="es-BO" baseline="0" dirty="0"/>
                        <a:t> Expresado en Bs.:</a:t>
                      </a:r>
                      <a:endParaRPr lang="es-BO" dirty="0">
                        <a:solidFill>
                          <a:schemeClr val="tx1"/>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endParaRPr>
                    </a:p>
                  </a:txBody>
                  <a:tcPr/>
                </a:tc>
                <a:extLst>
                  <a:ext uri="{0D108BD9-81ED-4DB2-BD59-A6C34878D82A}">
                    <a16:rowId xmlns:a16="http://schemas.microsoft.com/office/drawing/2014/main" val="1420159800"/>
                  </a:ext>
                </a:extLst>
              </a:tr>
              <a:tr h="3443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BO" dirty="0">
                          <a:solidFill>
                            <a:schemeClr val="tx1"/>
                          </a:solidFill>
                        </a:rPr>
                        <a:t>46.499.030,00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BO" dirty="0">
                          <a:solidFill>
                            <a:schemeClr val="tx1"/>
                          </a:solidFill>
                        </a:rPr>
                        <a:t>19.374,00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BO" dirty="0">
                          <a:solidFill>
                            <a:schemeClr val="tx1"/>
                          </a:solidFill>
                        </a:rPr>
                        <a:t>42.111,00</a:t>
                      </a:r>
                    </a:p>
                  </a:txBody>
                  <a:tcPr/>
                </a:tc>
                <a:extLst>
                  <a:ext uri="{0D108BD9-81ED-4DB2-BD59-A6C34878D82A}">
                    <a16:rowId xmlns:a16="http://schemas.microsoft.com/office/drawing/2014/main" val="2322290771"/>
                  </a:ext>
                </a:extLst>
              </a:tr>
              <a:tr h="344344">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a:solidFill>
                            <a:schemeClr val="tx1"/>
                          </a:solidFill>
                        </a:rPr>
                        <a:t>Total Vigente Expresado en Bs46.560.515,00</a:t>
                      </a:r>
                      <a:endParaRPr lang="es-BO" dirty="0">
                        <a:solidFill>
                          <a:schemeClr val="tx1"/>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highlight>
                          <a:srgbClr val="FFFF00"/>
                        </a:highlight>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highlight>
                          <a:srgbClr val="FFFF00"/>
                        </a:highlight>
                      </a:endParaRPr>
                    </a:p>
                  </a:txBody>
                  <a:tcPr/>
                </a:tc>
                <a:extLst>
                  <a:ext uri="{0D108BD9-81ED-4DB2-BD59-A6C34878D82A}">
                    <a16:rowId xmlns:a16="http://schemas.microsoft.com/office/drawing/2014/main" val="2895955829"/>
                  </a:ext>
                </a:extLst>
              </a:tr>
            </a:tbl>
          </a:graphicData>
        </a:graphic>
      </p:graphicFrame>
    </p:spTree>
    <p:extLst>
      <p:ext uri="{BB962C8B-B14F-4D97-AF65-F5344CB8AC3E}">
        <p14:creationId xmlns:p14="http://schemas.microsoft.com/office/powerpoint/2010/main" val="2268146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4281849813"/>
              </p:ext>
            </p:extLst>
          </p:nvPr>
        </p:nvGraphicFramePr>
        <p:xfrm>
          <a:off x="2032000" y="3131741"/>
          <a:ext cx="8128000" cy="2026880"/>
        </p:xfrm>
        <a:graphic>
          <a:graphicData uri="http://schemas.openxmlformats.org/drawingml/2006/table">
            <a:tbl>
              <a:tblPr firstRow="1" bandRow="1">
                <a:tableStyleId>{00A15C55-8517-42AA-B614-E9B94910E393}</a:tableStyleId>
              </a:tblPr>
              <a:tblGrid>
                <a:gridCol w="4064000">
                  <a:extLst>
                    <a:ext uri="{9D8B030D-6E8A-4147-A177-3AD203B41FA5}">
                      <a16:colId xmlns:a16="http://schemas.microsoft.com/office/drawing/2014/main" val="937605541"/>
                    </a:ext>
                  </a:extLst>
                </a:gridCol>
                <a:gridCol w="4064000">
                  <a:extLst>
                    <a:ext uri="{9D8B030D-6E8A-4147-A177-3AD203B41FA5}">
                      <a16:colId xmlns:a16="http://schemas.microsoft.com/office/drawing/2014/main" val="3419075380"/>
                    </a:ext>
                  </a:extLst>
                </a:gridCol>
              </a:tblGrid>
              <a:tr h="481962">
                <a:tc>
                  <a:txBody>
                    <a:bodyPr/>
                    <a:lstStyle/>
                    <a:p>
                      <a:pPr algn="ctr"/>
                      <a:r>
                        <a:rPr lang="es-BO" dirty="0"/>
                        <a:t>Indicador/es</a:t>
                      </a:r>
                      <a:endParaRPr lang="es-BO" dirty="0">
                        <a:solidFill>
                          <a:schemeClr val="bg1"/>
                        </a:solidFill>
                      </a:endParaRPr>
                    </a:p>
                  </a:txBody>
                  <a:tcPr/>
                </a:tc>
                <a:tc>
                  <a:txBody>
                    <a:bodyPr/>
                    <a:lstStyle/>
                    <a:p>
                      <a:pPr algn="ctr"/>
                      <a:r>
                        <a:rPr lang="es-BO" dirty="0"/>
                        <a:t>Meta/s</a:t>
                      </a:r>
                      <a:endParaRPr lang="es-BO" dirty="0">
                        <a:solidFill>
                          <a:schemeClr val="bg1"/>
                        </a:solidFill>
                      </a:endParaRPr>
                    </a:p>
                  </a:txBody>
                  <a:tcPr/>
                </a:tc>
                <a:extLst>
                  <a:ext uri="{0D108BD9-81ED-4DB2-BD59-A6C34878D82A}">
                    <a16:rowId xmlns:a16="http://schemas.microsoft.com/office/drawing/2014/main" val="1620689925"/>
                  </a:ext>
                </a:extLst>
              </a:tr>
              <a:tr h="1544918">
                <a:tc>
                  <a:txBody>
                    <a:bodyPr/>
                    <a:lstStyle/>
                    <a:p>
                      <a:pPr marL="285750" indent="-285750">
                        <a:buFontTx/>
                        <a:buChar char="-"/>
                      </a:pPr>
                      <a:r>
                        <a:rPr lang="es-BO" dirty="0"/>
                        <a:t>% de boletas del Bono Anual de Indigencia entregadas en la gestión 2023.</a:t>
                      </a:r>
                    </a:p>
                  </a:txBody>
                  <a:tcPr/>
                </a:tc>
                <a:tc>
                  <a:txBody>
                    <a:bodyPr/>
                    <a:lstStyle/>
                    <a:p>
                      <a:pPr marL="285750" indent="-285750">
                        <a:buFontTx/>
                        <a:buChar char="-"/>
                      </a:pPr>
                      <a:r>
                        <a:rPr lang="es-BO" dirty="0"/>
                        <a:t>100% de las personas afiliadas a la institución cuenta con recursos para salir de la extrema pobreza.</a:t>
                      </a:r>
                    </a:p>
                  </a:txBody>
                  <a:tcPr/>
                </a:tc>
                <a:extLst>
                  <a:ext uri="{0D108BD9-81ED-4DB2-BD59-A6C34878D82A}">
                    <a16:rowId xmlns:a16="http://schemas.microsoft.com/office/drawing/2014/main" val="1819957875"/>
                  </a:ext>
                </a:extLst>
              </a:tr>
            </a:tbl>
          </a:graphicData>
        </a:graphic>
      </p:graphicFrame>
      <p:sp>
        <p:nvSpPr>
          <p:cNvPr id="3" name="Título 1"/>
          <p:cNvSpPr txBox="1">
            <a:spLocks/>
          </p:cNvSpPr>
          <p:nvPr/>
        </p:nvSpPr>
        <p:spPr>
          <a:xfrm>
            <a:off x="838200" y="1632742"/>
            <a:ext cx="10515600" cy="1325563"/>
          </a:xfrm>
          <a:prstGeom prst="rect">
            <a:avLst/>
          </a:prstGeom>
        </p:spPr>
        <p:txBody>
          <a:bodyPr/>
          <a:lstStyle>
            <a:lvl1pPr algn="ctr" defTabSz="914400" rtl="0" eaLnBrk="1" latinLnBrk="0" hangingPunct="1">
              <a:lnSpc>
                <a:spcPct val="90000"/>
              </a:lnSpc>
              <a:spcBef>
                <a:spcPct val="0"/>
              </a:spcBef>
              <a:buNone/>
              <a:defRPr sz="4400" kern="1200">
                <a:solidFill>
                  <a:srgbClr val="006B4F"/>
                </a:solidFill>
                <a:latin typeface="Avenir" panose="020B0503020203020204" pitchFamily="34" charset="0"/>
                <a:ea typeface="+mj-ea"/>
                <a:cs typeface="+mj-cs"/>
              </a:defRPr>
            </a:lvl1pPr>
          </a:lstStyle>
          <a:p>
            <a:r>
              <a:rPr lang="es-BO" dirty="0"/>
              <a:t>Indicadores y Metas de La Acción de Corto Plazo</a:t>
            </a:r>
          </a:p>
        </p:txBody>
      </p:sp>
    </p:spTree>
    <p:extLst>
      <p:ext uri="{BB962C8B-B14F-4D97-AF65-F5344CB8AC3E}">
        <p14:creationId xmlns:p14="http://schemas.microsoft.com/office/powerpoint/2010/main" val="3294602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BO" b="1" dirty="0">
                <a:latin typeface="Avenir" panose="020B0503020203020204"/>
              </a:rPr>
              <a:t>INFORMACIÓN INSTITUCIONAL</a:t>
            </a:r>
          </a:p>
        </p:txBody>
      </p:sp>
      <p:sp>
        <p:nvSpPr>
          <p:cNvPr id="3" name="Marcador de contenido 2"/>
          <p:cNvSpPr>
            <a:spLocks noGrp="1"/>
          </p:cNvSpPr>
          <p:nvPr>
            <p:ph idx="1"/>
          </p:nvPr>
        </p:nvSpPr>
        <p:spPr>
          <a:xfrm>
            <a:off x="838200" y="3047999"/>
            <a:ext cx="10515600" cy="3491346"/>
          </a:xfrm>
        </p:spPr>
        <p:txBody>
          <a:bodyPr>
            <a:normAutofit/>
          </a:bodyPr>
          <a:lstStyle/>
          <a:p>
            <a:pPr marL="0" indent="0" algn="just">
              <a:buNone/>
            </a:pPr>
            <a:r>
              <a:rPr lang="es-ES" sz="2800" dirty="0"/>
              <a:t>Entidad pública creada por </a:t>
            </a:r>
            <a:r>
              <a:rPr lang="es-ES" sz="2800" i="1" dirty="0"/>
              <a:t>Ley de 22 de enero de 1957 </a:t>
            </a:r>
            <a:r>
              <a:rPr lang="es-ES" sz="2800" dirty="0"/>
              <a:t>y reglamentada por </a:t>
            </a:r>
            <a:r>
              <a:rPr lang="es-ES" sz="2800" i="1" dirty="0"/>
              <a:t>Decreto Supremo 08083 </a:t>
            </a:r>
            <a:r>
              <a:rPr lang="es-ES" sz="2800" dirty="0"/>
              <a:t>del 28 de agosto de 1967.</a:t>
            </a:r>
          </a:p>
          <a:p>
            <a:pPr marL="0" indent="0" algn="just">
              <a:buNone/>
            </a:pPr>
            <a:r>
              <a:rPr lang="es-ES" sz="2800" dirty="0"/>
              <a:t>Planifica la acción del Estado Plurinacional de Bolivia en el ámbito de la ceguera. </a:t>
            </a:r>
            <a:endParaRPr lang="es-BO" sz="2800" dirty="0"/>
          </a:p>
          <a:p>
            <a:pPr marL="0" indent="0" algn="just">
              <a:buNone/>
            </a:pPr>
            <a:r>
              <a:rPr lang="es-ES" sz="2800" dirty="0"/>
              <a:t>Por </a:t>
            </a:r>
            <a:r>
              <a:rPr lang="es-ES" sz="2800" i="1" dirty="0"/>
              <a:t>Decreto Supremo 28631 </a:t>
            </a:r>
            <a:r>
              <a:rPr lang="es-ES" sz="2800" dirty="0"/>
              <a:t>se constituye en una entidad pública descentralizada bajo tuición del Ministerio de Salud.</a:t>
            </a:r>
            <a:endParaRPr lang="es-BO" sz="2800" dirty="0"/>
          </a:p>
        </p:txBody>
      </p:sp>
    </p:spTree>
    <p:extLst>
      <p:ext uri="{BB962C8B-B14F-4D97-AF65-F5344CB8AC3E}">
        <p14:creationId xmlns:p14="http://schemas.microsoft.com/office/powerpoint/2010/main" val="2851718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32164" y="1722436"/>
            <a:ext cx="10515600" cy="1325563"/>
          </a:xfrm>
        </p:spPr>
        <p:txBody>
          <a:bodyPr/>
          <a:lstStyle/>
          <a:p>
            <a:r>
              <a:rPr lang="es-BO" dirty="0"/>
              <a:t>Acción de Corto Plazo 2</a:t>
            </a:r>
          </a:p>
        </p:txBody>
      </p:sp>
      <p:sp>
        <p:nvSpPr>
          <p:cNvPr id="3" name="Marcador de contenido 2"/>
          <p:cNvSpPr>
            <a:spLocks noGrp="1"/>
          </p:cNvSpPr>
          <p:nvPr>
            <p:ph idx="1"/>
          </p:nvPr>
        </p:nvSpPr>
        <p:spPr/>
        <p:txBody>
          <a:bodyPr>
            <a:normAutofit/>
          </a:bodyPr>
          <a:lstStyle/>
          <a:p>
            <a:pPr marL="0" indent="0" algn="just">
              <a:buNone/>
            </a:pPr>
            <a:r>
              <a:rPr lang="es-ES" sz="3800" dirty="0"/>
              <a:t>Formar un ser humano integral para su inclusión plena en la sociedad.</a:t>
            </a:r>
            <a:endParaRPr lang="es-BO" dirty="0"/>
          </a:p>
        </p:txBody>
      </p:sp>
    </p:spTree>
    <p:extLst>
      <p:ext uri="{BB962C8B-B14F-4D97-AF65-F5344CB8AC3E}">
        <p14:creationId xmlns:p14="http://schemas.microsoft.com/office/powerpoint/2010/main" val="3623749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1351523185"/>
              </p:ext>
            </p:extLst>
          </p:nvPr>
        </p:nvGraphicFramePr>
        <p:xfrm>
          <a:off x="2220105" y="1895709"/>
          <a:ext cx="7969830" cy="4469333"/>
        </p:xfrm>
        <a:graphic>
          <a:graphicData uri="http://schemas.openxmlformats.org/drawingml/2006/table">
            <a:tbl>
              <a:tblPr firstRow="1" bandRow="1">
                <a:tableStyleId>{00A15C55-8517-42AA-B614-E9B94910E393}</a:tableStyleId>
              </a:tblPr>
              <a:tblGrid>
                <a:gridCol w="2656610">
                  <a:extLst>
                    <a:ext uri="{9D8B030D-6E8A-4147-A177-3AD203B41FA5}">
                      <a16:colId xmlns:a16="http://schemas.microsoft.com/office/drawing/2014/main" val="1931014004"/>
                    </a:ext>
                  </a:extLst>
                </a:gridCol>
                <a:gridCol w="2656610">
                  <a:extLst>
                    <a:ext uri="{9D8B030D-6E8A-4147-A177-3AD203B41FA5}">
                      <a16:colId xmlns:a16="http://schemas.microsoft.com/office/drawing/2014/main" val="1687293245"/>
                    </a:ext>
                  </a:extLst>
                </a:gridCol>
                <a:gridCol w="2656610">
                  <a:extLst>
                    <a:ext uri="{9D8B030D-6E8A-4147-A177-3AD203B41FA5}">
                      <a16:colId xmlns:a16="http://schemas.microsoft.com/office/drawing/2014/main" val="632843498"/>
                    </a:ext>
                  </a:extLst>
                </a:gridCol>
              </a:tblGrid>
              <a:tr h="335148">
                <a:tc gridSpan="3">
                  <a:txBody>
                    <a:bodyPr/>
                    <a:lstStyle/>
                    <a:p>
                      <a:pPr algn="ctr"/>
                      <a:r>
                        <a:rPr lang="es-BO" dirty="0"/>
                        <a:t>Operaciones</a:t>
                      </a:r>
                    </a:p>
                  </a:txBody>
                  <a:tcPr/>
                </a:tc>
                <a:tc hMerge="1">
                  <a:txBody>
                    <a:bodyPr/>
                    <a:lstStyle/>
                    <a:p>
                      <a:pPr algn="ctr"/>
                      <a:endParaRPr lang="es-BO" dirty="0"/>
                    </a:p>
                  </a:txBody>
                  <a:tcPr/>
                </a:tc>
                <a:tc hMerge="1">
                  <a:txBody>
                    <a:bodyPr/>
                    <a:lstStyle/>
                    <a:p>
                      <a:pPr algn="ctr"/>
                      <a:endParaRPr lang="es-BO" dirty="0"/>
                    </a:p>
                  </a:txBody>
                  <a:tcPr/>
                </a:tc>
                <a:extLst>
                  <a:ext uri="{0D108BD9-81ED-4DB2-BD59-A6C34878D82A}">
                    <a16:rowId xmlns:a16="http://schemas.microsoft.com/office/drawing/2014/main" val="2420689420"/>
                  </a:ext>
                </a:extLst>
              </a:tr>
              <a:tr h="1647813">
                <a:tc>
                  <a:txBody>
                    <a:bodyPr/>
                    <a:lstStyle/>
                    <a:p>
                      <a:r>
                        <a:rPr lang="es-BO" sz="1600" dirty="0"/>
                        <a:t>Desarrollar y ejecutar los procedimientos para la inclusión de las personas ciegas a nivel nacional. </a:t>
                      </a:r>
                    </a:p>
                  </a:txBody>
                  <a:tcPr/>
                </a:tc>
                <a:tc>
                  <a:txBody>
                    <a:bodyPr/>
                    <a:lstStyle/>
                    <a:p>
                      <a:r>
                        <a:rPr lang="es-BO" sz="1600" dirty="0"/>
                        <a:t>Contribuir a la inclusión social de personas ciegas mediante el proceso de rehabilitación. </a:t>
                      </a:r>
                    </a:p>
                  </a:txBody>
                  <a:tcPr/>
                </a:tc>
                <a:tc>
                  <a:txBody>
                    <a:bodyPr/>
                    <a:lstStyle/>
                    <a:p>
                      <a:r>
                        <a:rPr lang="es-BO" sz="1600" dirty="0"/>
                        <a:t>Asegurar el acceso a la información produciendo material en formatos accesibles. </a:t>
                      </a:r>
                    </a:p>
                  </a:txBody>
                  <a:tcPr/>
                </a:tc>
                <a:extLst>
                  <a:ext uri="{0D108BD9-81ED-4DB2-BD59-A6C34878D82A}">
                    <a16:rowId xmlns:a16="http://schemas.microsoft.com/office/drawing/2014/main" val="1195699658"/>
                  </a:ext>
                </a:extLst>
              </a:tr>
              <a:tr h="335148">
                <a:tc gridSpan="3">
                  <a:txBody>
                    <a:bodyPr/>
                    <a:lstStyle/>
                    <a:p>
                      <a:pPr algn="ctr"/>
                      <a:r>
                        <a:rPr lang="es-BO" dirty="0"/>
                        <a:t>Actividad</a:t>
                      </a:r>
                    </a:p>
                  </a:txBody>
                  <a:tcPr/>
                </a:tc>
                <a:tc hMerge="1">
                  <a:txBody>
                    <a:bodyPr/>
                    <a:lstStyle/>
                    <a:p>
                      <a:pPr algn="ctr"/>
                      <a:endParaRPr lang="es-BO" dirty="0"/>
                    </a:p>
                  </a:txBody>
                  <a:tcPr/>
                </a:tc>
                <a:tc hMerge="1">
                  <a:txBody>
                    <a:bodyPr/>
                    <a:lstStyle/>
                    <a:p>
                      <a:pPr algn="ctr"/>
                      <a:endParaRPr lang="es-BO" dirty="0"/>
                    </a:p>
                  </a:txBody>
                  <a:tcPr/>
                </a:tc>
                <a:extLst>
                  <a:ext uri="{0D108BD9-81ED-4DB2-BD59-A6C34878D82A}">
                    <a16:rowId xmlns:a16="http://schemas.microsoft.com/office/drawing/2014/main" val="4089619770"/>
                  </a:ext>
                </a:extLst>
              </a:tr>
              <a:tr h="2090000">
                <a:tc>
                  <a:txBody>
                    <a:bodyPr/>
                    <a:lstStyle/>
                    <a:p>
                      <a:r>
                        <a:rPr lang="es-BO" sz="1600" dirty="0"/>
                        <a:t>Programación, ejecución y seguimiento de las actividades para la inclusión.</a:t>
                      </a:r>
                    </a:p>
                  </a:txBody>
                  <a:tcPr/>
                </a:tc>
                <a:tc>
                  <a:txBody>
                    <a:bodyPr/>
                    <a:lstStyle/>
                    <a:p>
                      <a:r>
                        <a:rPr lang="es-BO" sz="1600" dirty="0"/>
                        <a:t>-Monitoreo y seguimiento del proceso de rehabilitación.</a:t>
                      </a:r>
                    </a:p>
                    <a:p>
                      <a:r>
                        <a:rPr lang="es-BO" sz="1600" kern="1200" dirty="0">
                          <a:effectLst/>
                        </a:rPr>
                        <a:t>-Implementar y ejecutar la habilitación y rehabilitación…</a:t>
                      </a:r>
                      <a:endParaRPr lang="es-BO" sz="1600" dirty="0"/>
                    </a:p>
                  </a:txBody>
                  <a:tcPr/>
                </a:tc>
                <a:tc>
                  <a:txBody>
                    <a:bodyPr/>
                    <a:lstStyle/>
                    <a:p>
                      <a:r>
                        <a:rPr lang="es-BO" sz="1600" dirty="0"/>
                        <a:t>-Producir textos en formato accesible.</a:t>
                      </a:r>
                    </a:p>
                    <a:p>
                      <a:r>
                        <a:rPr lang="es-BO" sz="1600" dirty="0"/>
                        <a:t>-Desarrollar tecnologías de apoyo y lineamientos de producción.</a:t>
                      </a:r>
                    </a:p>
                  </a:txBody>
                  <a:tcPr/>
                </a:tc>
                <a:extLst>
                  <a:ext uri="{0D108BD9-81ED-4DB2-BD59-A6C34878D82A}">
                    <a16:rowId xmlns:a16="http://schemas.microsoft.com/office/drawing/2014/main" val="1359299660"/>
                  </a:ext>
                </a:extLst>
              </a:tr>
            </a:tbl>
          </a:graphicData>
        </a:graphic>
      </p:graphicFrame>
    </p:spTree>
    <p:extLst>
      <p:ext uri="{BB962C8B-B14F-4D97-AF65-F5344CB8AC3E}">
        <p14:creationId xmlns:p14="http://schemas.microsoft.com/office/powerpoint/2010/main" val="42672534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311945024"/>
              </p:ext>
            </p:extLst>
          </p:nvPr>
        </p:nvGraphicFramePr>
        <p:xfrm>
          <a:off x="2225385" y="1750279"/>
          <a:ext cx="7741230" cy="3211170"/>
        </p:xfrm>
        <a:graphic>
          <a:graphicData uri="http://schemas.openxmlformats.org/drawingml/2006/table">
            <a:tbl>
              <a:tblPr firstRow="1" bandRow="1">
                <a:tableStyleId>{00A15C55-8517-42AA-B614-E9B94910E393}</a:tableStyleId>
              </a:tblPr>
              <a:tblGrid>
                <a:gridCol w="2580410">
                  <a:extLst>
                    <a:ext uri="{9D8B030D-6E8A-4147-A177-3AD203B41FA5}">
                      <a16:colId xmlns:a16="http://schemas.microsoft.com/office/drawing/2014/main" val="1931014004"/>
                    </a:ext>
                  </a:extLst>
                </a:gridCol>
                <a:gridCol w="2580410">
                  <a:extLst>
                    <a:ext uri="{9D8B030D-6E8A-4147-A177-3AD203B41FA5}">
                      <a16:colId xmlns:a16="http://schemas.microsoft.com/office/drawing/2014/main" val="1687293245"/>
                    </a:ext>
                  </a:extLst>
                </a:gridCol>
                <a:gridCol w="2580410">
                  <a:extLst>
                    <a:ext uri="{9D8B030D-6E8A-4147-A177-3AD203B41FA5}">
                      <a16:colId xmlns:a16="http://schemas.microsoft.com/office/drawing/2014/main" val="632843498"/>
                    </a:ext>
                  </a:extLst>
                </a:gridCol>
              </a:tblGrid>
              <a:tr h="355080">
                <a:tc gridSpan="3">
                  <a:txBody>
                    <a:bodyPr/>
                    <a:lstStyle/>
                    <a:p>
                      <a:pPr algn="ctr"/>
                      <a:r>
                        <a:rPr lang="es-BO" dirty="0"/>
                        <a:t>Operaciones</a:t>
                      </a:r>
                    </a:p>
                  </a:txBody>
                  <a:tcPr/>
                </a:tc>
                <a:tc hMerge="1">
                  <a:txBody>
                    <a:bodyPr/>
                    <a:lstStyle/>
                    <a:p>
                      <a:pPr algn="ctr"/>
                      <a:endParaRPr lang="es-BO" dirty="0"/>
                    </a:p>
                  </a:txBody>
                  <a:tcPr/>
                </a:tc>
                <a:tc hMerge="1">
                  <a:txBody>
                    <a:bodyPr/>
                    <a:lstStyle/>
                    <a:p>
                      <a:pPr algn="ctr"/>
                      <a:endParaRPr lang="es-BO" dirty="0"/>
                    </a:p>
                  </a:txBody>
                  <a:tcPr/>
                </a:tc>
                <a:extLst>
                  <a:ext uri="{0D108BD9-81ED-4DB2-BD59-A6C34878D82A}">
                    <a16:rowId xmlns:a16="http://schemas.microsoft.com/office/drawing/2014/main" val="2420689420"/>
                  </a:ext>
                </a:extLst>
              </a:tr>
              <a:tr h="1692413">
                <a:tc>
                  <a:txBody>
                    <a:bodyPr/>
                    <a:lstStyle/>
                    <a:p>
                      <a:r>
                        <a:rPr lang="es-BO" sz="1600" dirty="0"/>
                        <a:t>Desarrollar y ejecutar los procedimientos para la inclusión de las personas ciegas a nivel nacional. </a:t>
                      </a:r>
                    </a:p>
                  </a:txBody>
                  <a:tcPr/>
                </a:tc>
                <a:tc>
                  <a:txBody>
                    <a:bodyPr/>
                    <a:lstStyle/>
                    <a:p>
                      <a:r>
                        <a:rPr lang="es-BO" sz="1600" dirty="0"/>
                        <a:t>Contribuir a la inclusión social de personas ciegas mediante el proceso de rehabilitación.</a:t>
                      </a:r>
                    </a:p>
                  </a:txBody>
                  <a:tcPr/>
                </a:tc>
                <a:tc>
                  <a:txBody>
                    <a:bodyPr/>
                    <a:lstStyle/>
                    <a:p>
                      <a:r>
                        <a:rPr lang="es-BO" sz="1600" dirty="0"/>
                        <a:t>Asegurar el acceso a la información produciendo material en formatos accesibles.</a:t>
                      </a:r>
                    </a:p>
                  </a:txBody>
                  <a:tcPr/>
                </a:tc>
                <a:extLst>
                  <a:ext uri="{0D108BD9-81ED-4DB2-BD59-A6C34878D82A}">
                    <a16:rowId xmlns:a16="http://schemas.microsoft.com/office/drawing/2014/main" val="1195699658"/>
                  </a:ext>
                </a:extLst>
              </a:tr>
              <a:tr h="325490">
                <a:tc gridSpan="3">
                  <a:txBody>
                    <a:bodyPr/>
                    <a:lstStyle/>
                    <a:p>
                      <a:pPr algn="ctr"/>
                      <a:r>
                        <a:rPr lang="es-BO" sz="1600" dirty="0"/>
                        <a:t>Presupuesto Vigente Expresado</a:t>
                      </a:r>
                      <a:r>
                        <a:rPr lang="es-BO" sz="1600" baseline="0" dirty="0"/>
                        <a:t> en Bs.:</a:t>
                      </a:r>
                      <a:endParaRPr lang="es-BO" sz="1600" dirty="0"/>
                    </a:p>
                  </a:txBody>
                  <a:tcPr/>
                </a:tc>
                <a:tc hMerge="1">
                  <a:txBody>
                    <a:bodyPr/>
                    <a:lstStyle/>
                    <a:p>
                      <a:pPr algn="ctr"/>
                      <a:endParaRPr lang="es-BO" sz="1600" dirty="0"/>
                    </a:p>
                  </a:txBody>
                  <a:tcPr/>
                </a:tc>
                <a:tc hMerge="1">
                  <a:txBody>
                    <a:bodyPr/>
                    <a:lstStyle/>
                    <a:p>
                      <a:pPr algn="ctr"/>
                      <a:endParaRPr lang="es-BO" sz="1600" dirty="0"/>
                    </a:p>
                  </a:txBody>
                  <a:tcPr/>
                </a:tc>
                <a:extLst>
                  <a:ext uri="{0D108BD9-81ED-4DB2-BD59-A6C34878D82A}">
                    <a16:rowId xmlns:a16="http://schemas.microsoft.com/office/drawing/2014/main" val="4089619770"/>
                  </a:ext>
                </a:extLst>
              </a:tr>
              <a:tr h="396436">
                <a:tc>
                  <a:txBody>
                    <a:bodyPr/>
                    <a:lstStyle/>
                    <a:p>
                      <a:pPr algn="ctr"/>
                      <a:r>
                        <a:rPr lang="es-BO" sz="1600" dirty="0">
                          <a:solidFill>
                            <a:schemeClr val="tx1"/>
                          </a:solidFill>
                        </a:rPr>
                        <a:t>10.244,80</a:t>
                      </a:r>
                    </a:p>
                  </a:txBody>
                  <a:tcPr/>
                </a:tc>
                <a:tc>
                  <a:txBody>
                    <a:bodyPr/>
                    <a:lstStyle/>
                    <a:p>
                      <a:pPr algn="ctr"/>
                      <a:r>
                        <a:rPr lang="es-BO" sz="1600" dirty="0">
                          <a:solidFill>
                            <a:schemeClr val="tx1"/>
                          </a:solidFill>
                        </a:rPr>
                        <a:t>391.376,20</a:t>
                      </a:r>
                    </a:p>
                  </a:txBody>
                  <a:tcPr/>
                </a:tc>
                <a:tc>
                  <a:txBody>
                    <a:bodyPr/>
                    <a:lstStyle/>
                    <a:p>
                      <a:pPr algn="ctr"/>
                      <a:r>
                        <a:rPr lang="es-BO" sz="1600" dirty="0">
                          <a:solidFill>
                            <a:schemeClr val="tx1"/>
                          </a:solidFill>
                        </a:rPr>
                        <a:t>167.062,00</a:t>
                      </a:r>
                    </a:p>
                  </a:txBody>
                  <a:tcPr/>
                </a:tc>
                <a:extLst>
                  <a:ext uri="{0D108BD9-81ED-4DB2-BD59-A6C34878D82A}">
                    <a16:rowId xmlns:a16="http://schemas.microsoft.com/office/drawing/2014/main" val="1359299660"/>
                  </a:ext>
                </a:extLst>
              </a:tr>
              <a:tr h="421281">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a:solidFill>
                            <a:schemeClr val="tx1"/>
                          </a:solidFill>
                        </a:rPr>
                        <a:t>Total Vigente Expresado en Bs.: 568.683,00</a:t>
                      </a:r>
                      <a:endParaRPr lang="es-BO" dirty="0">
                        <a:solidFill>
                          <a:schemeClr val="tx1"/>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highlight>
                          <a:srgbClr val="FFFF00"/>
                        </a:highlight>
                      </a:endParaRPr>
                    </a:p>
                  </a:txBody>
                  <a:tcPr/>
                </a:tc>
                <a:tc hMerge="1">
                  <a:txBody>
                    <a:bodyPr/>
                    <a:lstStyle/>
                    <a:p>
                      <a:pPr algn="ctr"/>
                      <a:endParaRPr lang="es-BO" sz="1600" dirty="0">
                        <a:solidFill>
                          <a:schemeClr val="tx1"/>
                        </a:solidFill>
                        <a:highlight>
                          <a:srgbClr val="FFFF00"/>
                        </a:highlight>
                      </a:endParaRPr>
                    </a:p>
                  </a:txBody>
                  <a:tcPr/>
                </a:tc>
                <a:extLst>
                  <a:ext uri="{0D108BD9-81ED-4DB2-BD59-A6C34878D82A}">
                    <a16:rowId xmlns:a16="http://schemas.microsoft.com/office/drawing/2014/main" val="2088146784"/>
                  </a:ext>
                </a:extLst>
              </a:tr>
            </a:tbl>
          </a:graphicData>
        </a:graphic>
      </p:graphicFrame>
    </p:spTree>
    <p:extLst>
      <p:ext uri="{BB962C8B-B14F-4D97-AF65-F5344CB8AC3E}">
        <p14:creationId xmlns:p14="http://schemas.microsoft.com/office/powerpoint/2010/main" val="2047477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759772985"/>
              </p:ext>
            </p:extLst>
          </p:nvPr>
        </p:nvGraphicFramePr>
        <p:xfrm>
          <a:off x="2032000" y="2813780"/>
          <a:ext cx="8128000" cy="3531784"/>
        </p:xfrm>
        <a:graphic>
          <a:graphicData uri="http://schemas.openxmlformats.org/drawingml/2006/table">
            <a:tbl>
              <a:tblPr firstRow="1" bandRow="1">
                <a:tableStyleId>{00A15C55-8517-42AA-B614-E9B94910E393}</a:tableStyleId>
              </a:tblPr>
              <a:tblGrid>
                <a:gridCol w="4064000">
                  <a:extLst>
                    <a:ext uri="{9D8B030D-6E8A-4147-A177-3AD203B41FA5}">
                      <a16:colId xmlns:a16="http://schemas.microsoft.com/office/drawing/2014/main" val="937605541"/>
                    </a:ext>
                  </a:extLst>
                </a:gridCol>
                <a:gridCol w="4064000">
                  <a:extLst>
                    <a:ext uri="{9D8B030D-6E8A-4147-A177-3AD203B41FA5}">
                      <a16:colId xmlns:a16="http://schemas.microsoft.com/office/drawing/2014/main" val="3419075380"/>
                    </a:ext>
                  </a:extLst>
                </a:gridCol>
              </a:tblGrid>
              <a:tr h="347027">
                <a:tc>
                  <a:txBody>
                    <a:bodyPr/>
                    <a:lstStyle/>
                    <a:p>
                      <a:pPr algn="ctr"/>
                      <a:r>
                        <a:rPr lang="es-BO" dirty="0"/>
                        <a:t>Indicador/es</a:t>
                      </a:r>
                    </a:p>
                  </a:txBody>
                  <a:tcPr/>
                </a:tc>
                <a:tc>
                  <a:txBody>
                    <a:bodyPr/>
                    <a:lstStyle/>
                    <a:p>
                      <a:pPr algn="ctr"/>
                      <a:r>
                        <a:rPr lang="es-BO" dirty="0"/>
                        <a:t>Meta/s</a:t>
                      </a:r>
                    </a:p>
                  </a:txBody>
                  <a:tcPr/>
                </a:tc>
                <a:extLst>
                  <a:ext uri="{0D108BD9-81ED-4DB2-BD59-A6C34878D82A}">
                    <a16:rowId xmlns:a16="http://schemas.microsoft.com/office/drawing/2014/main" val="1620689925"/>
                  </a:ext>
                </a:extLst>
              </a:tr>
              <a:tr h="3166024">
                <a:tc>
                  <a:txBody>
                    <a:bodyPr/>
                    <a:lstStyle/>
                    <a:p>
                      <a:pPr lvl="0"/>
                      <a:r>
                        <a:rPr lang="es-BO" dirty="0"/>
                        <a:t>- </a:t>
                      </a:r>
                      <a:r>
                        <a:rPr lang="es-BO" sz="1800" kern="1200" dirty="0">
                          <a:solidFill>
                            <a:schemeClr val="dk1"/>
                          </a:solidFill>
                          <a:effectLst/>
                          <a:latin typeface="+mn-lt"/>
                          <a:ea typeface="+mn-ea"/>
                          <a:cs typeface="+mn-cs"/>
                        </a:rPr>
                        <a:t>% de personas que fueron atendidas con el servicio de rehabilitación.</a:t>
                      </a:r>
                    </a:p>
                    <a:p>
                      <a:pPr lvl="0"/>
                      <a:r>
                        <a:rPr lang="es-BO" sz="1800" kern="1200" dirty="0">
                          <a:solidFill>
                            <a:schemeClr val="dk1"/>
                          </a:solidFill>
                          <a:effectLst/>
                          <a:latin typeface="+mn-lt"/>
                          <a:ea typeface="+mn-ea"/>
                          <a:cs typeface="+mn-cs"/>
                        </a:rPr>
                        <a:t>- No. de títulos producidos en formato Braille.</a:t>
                      </a:r>
                    </a:p>
                    <a:p>
                      <a:pPr lvl="0"/>
                      <a:r>
                        <a:rPr lang="es-BO" sz="1800" kern="1200" dirty="0">
                          <a:solidFill>
                            <a:schemeClr val="dk1"/>
                          </a:solidFill>
                          <a:effectLst/>
                          <a:latin typeface="+mn-lt"/>
                          <a:ea typeface="+mn-ea"/>
                          <a:cs typeface="+mn-cs"/>
                        </a:rPr>
                        <a:t>- No. de títulos producidos en formato audio.</a:t>
                      </a:r>
                    </a:p>
                    <a:p>
                      <a:pPr lvl="0"/>
                      <a:r>
                        <a:rPr lang="es-BO" sz="1800" kern="1200" dirty="0">
                          <a:solidFill>
                            <a:schemeClr val="dk1"/>
                          </a:solidFill>
                          <a:effectLst/>
                          <a:latin typeface="+mn-lt"/>
                          <a:ea typeface="+mn-ea"/>
                          <a:cs typeface="+mn-cs"/>
                        </a:rPr>
                        <a:t>- No. de títulos producidos en relieve.</a:t>
                      </a:r>
                    </a:p>
                    <a:p>
                      <a:pPr marL="0" lvl="0" indent="0">
                        <a:buFontTx/>
                        <a:buNone/>
                      </a:pPr>
                      <a:r>
                        <a:rPr lang="es-BO" sz="1800" kern="1200" dirty="0">
                          <a:solidFill>
                            <a:schemeClr val="dk1"/>
                          </a:solidFill>
                          <a:effectLst/>
                          <a:latin typeface="+mn-lt"/>
                          <a:ea typeface="+mn-ea"/>
                          <a:cs typeface="+mn-cs"/>
                        </a:rPr>
                        <a:t>- No. de pizarrillas producidas.</a:t>
                      </a:r>
                    </a:p>
                    <a:p>
                      <a:pPr marL="285750" lvl="0" indent="-285750">
                        <a:buFontTx/>
                        <a:buChar char="-"/>
                      </a:pPr>
                      <a:endParaRPr lang="es-BO" sz="1800" kern="1200" dirty="0">
                        <a:solidFill>
                          <a:schemeClr val="dk1"/>
                        </a:solidFill>
                        <a:effectLst/>
                        <a:latin typeface="+mn-lt"/>
                        <a:ea typeface="+mn-ea"/>
                        <a:cs typeface="+mn-cs"/>
                      </a:endParaRPr>
                    </a:p>
                    <a:p>
                      <a:pPr lvl="0"/>
                      <a:r>
                        <a:rPr lang="es-BO" sz="1800" kern="1200" dirty="0">
                          <a:solidFill>
                            <a:schemeClr val="dk1"/>
                          </a:solidFill>
                          <a:effectLst/>
                          <a:latin typeface="+mn-lt"/>
                          <a:ea typeface="+mn-ea"/>
                          <a:cs typeface="+mn-cs"/>
                        </a:rPr>
                        <a:t>- No. de bastones producidos.</a:t>
                      </a:r>
                    </a:p>
                    <a:p>
                      <a:pPr lvl="0"/>
                      <a:r>
                        <a:rPr lang="es-BO" sz="1800" kern="1200" dirty="0">
                          <a:solidFill>
                            <a:schemeClr val="dk1"/>
                          </a:solidFill>
                          <a:effectLst/>
                          <a:latin typeface="+mn-lt"/>
                          <a:ea typeface="+mn-ea"/>
                          <a:cs typeface="+mn-cs"/>
                        </a:rPr>
                        <a:t>- No. de ábacos producidos.</a:t>
                      </a:r>
                    </a:p>
                  </a:txBody>
                  <a:tcPr/>
                </a:tc>
                <a:tc>
                  <a:txBody>
                    <a:bodyPr/>
                    <a:lstStyle/>
                    <a:p>
                      <a:pPr marL="285750" indent="-285750">
                        <a:buFontTx/>
                        <a:buChar char="-"/>
                      </a:pPr>
                      <a:r>
                        <a:rPr lang="es-ES" baseline="0" dirty="0"/>
                        <a:t>100% de personas que solicitaron su rehabilitación fueron atendidos con el servicio.</a:t>
                      </a:r>
                    </a:p>
                    <a:p>
                      <a:pPr marL="285750" indent="-285750">
                        <a:buFontTx/>
                        <a:buChar char="-"/>
                      </a:pPr>
                      <a:r>
                        <a:rPr lang="es-ES" baseline="0" dirty="0"/>
                        <a:t>100 títulos producidos en formato Braille.</a:t>
                      </a:r>
                    </a:p>
                    <a:p>
                      <a:pPr marL="285750" indent="-285750">
                        <a:buFontTx/>
                        <a:buChar char="-"/>
                      </a:pPr>
                      <a:r>
                        <a:rPr lang="es-ES" baseline="0" dirty="0"/>
                        <a:t>7 títulos producidos en formato audio.</a:t>
                      </a:r>
                    </a:p>
                    <a:p>
                      <a:pPr marL="285750" indent="-285750">
                        <a:buFontTx/>
                        <a:buChar char="-"/>
                      </a:pPr>
                      <a:r>
                        <a:rPr lang="es-ES" baseline="0" dirty="0"/>
                        <a:t>2 títulos en relieve.</a:t>
                      </a:r>
                    </a:p>
                    <a:p>
                      <a:pPr marL="285750" indent="-285750">
                        <a:buFontTx/>
                        <a:buChar char="-"/>
                      </a:pPr>
                      <a:r>
                        <a:rPr lang="es-ES" baseline="0" dirty="0"/>
                        <a:t>2000 pizarrillas producidas (tamaño carta).</a:t>
                      </a:r>
                    </a:p>
                    <a:p>
                      <a:pPr marL="285750" indent="-285750">
                        <a:buFontTx/>
                        <a:buChar char="-"/>
                      </a:pPr>
                      <a:r>
                        <a:rPr lang="es-ES" baseline="0" dirty="0"/>
                        <a:t>1500 bastones producidos.</a:t>
                      </a:r>
                    </a:p>
                    <a:p>
                      <a:pPr marL="285750" indent="-285750">
                        <a:buFontTx/>
                        <a:buChar char="-"/>
                      </a:pPr>
                      <a:r>
                        <a:rPr lang="es-ES" baseline="0" dirty="0"/>
                        <a:t>500 ábacos producidos.</a:t>
                      </a:r>
                    </a:p>
                  </a:txBody>
                  <a:tcPr/>
                </a:tc>
                <a:extLst>
                  <a:ext uri="{0D108BD9-81ED-4DB2-BD59-A6C34878D82A}">
                    <a16:rowId xmlns:a16="http://schemas.microsoft.com/office/drawing/2014/main" val="1819957875"/>
                  </a:ext>
                </a:extLst>
              </a:tr>
            </a:tbl>
          </a:graphicData>
        </a:graphic>
      </p:graphicFrame>
      <p:sp>
        <p:nvSpPr>
          <p:cNvPr id="3" name="Título 1"/>
          <p:cNvSpPr txBox="1">
            <a:spLocks/>
          </p:cNvSpPr>
          <p:nvPr/>
        </p:nvSpPr>
        <p:spPr>
          <a:xfrm>
            <a:off x="838200" y="1632742"/>
            <a:ext cx="10515600" cy="1325563"/>
          </a:xfrm>
          <a:prstGeom prst="rect">
            <a:avLst/>
          </a:prstGeom>
        </p:spPr>
        <p:txBody>
          <a:bodyPr/>
          <a:lstStyle>
            <a:lvl1pPr algn="ctr" defTabSz="914400" rtl="0" eaLnBrk="1" latinLnBrk="0" hangingPunct="1">
              <a:lnSpc>
                <a:spcPct val="90000"/>
              </a:lnSpc>
              <a:spcBef>
                <a:spcPct val="0"/>
              </a:spcBef>
              <a:buNone/>
              <a:defRPr sz="4400" kern="1200">
                <a:solidFill>
                  <a:srgbClr val="006B4F"/>
                </a:solidFill>
                <a:latin typeface="Avenir" panose="020B0503020203020204" pitchFamily="34" charset="0"/>
                <a:ea typeface="+mj-ea"/>
                <a:cs typeface="+mj-cs"/>
              </a:defRPr>
            </a:lvl1pPr>
          </a:lstStyle>
          <a:p>
            <a:r>
              <a:rPr lang="es-BO" dirty="0"/>
              <a:t>Indicadores y Metas de La Acción de Corto Plazo 2</a:t>
            </a:r>
          </a:p>
        </p:txBody>
      </p:sp>
    </p:spTree>
    <p:extLst>
      <p:ext uri="{BB962C8B-B14F-4D97-AF65-F5344CB8AC3E}">
        <p14:creationId xmlns:p14="http://schemas.microsoft.com/office/powerpoint/2010/main" val="13293025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BO" dirty="0"/>
              <a:t>Acción de Corto Plazo 3</a:t>
            </a:r>
          </a:p>
        </p:txBody>
      </p:sp>
      <p:sp>
        <p:nvSpPr>
          <p:cNvPr id="3" name="Marcador de contenido 2"/>
          <p:cNvSpPr>
            <a:spLocks noGrp="1"/>
          </p:cNvSpPr>
          <p:nvPr>
            <p:ph idx="1"/>
          </p:nvPr>
        </p:nvSpPr>
        <p:spPr/>
        <p:txBody>
          <a:bodyPr>
            <a:normAutofit/>
          </a:bodyPr>
          <a:lstStyle/>
          <a:p>
            <a:pPr marL="0" indent="0">
              <a:buNone/>
            </a:pPr>
            <a:r>
              <a:rPr lang="es-ES" sz="3800" dirty="0"/>
              <a:t>Implementar un modelo de gestión pública inclusiva, intercultural, transparente y comprometido con los principios y valores del Estado Plurinacional de Bolivia, en el marco del Vivir Bien.</a:t>
            </a:r>
            <a:endParaRPr lang="es-BO" dirty="0"/>
          </a:p>
        </p:txBody>
      </p:sp>
    </p:spTree>
    <p:extLst>
      <p:ext uri="{BB962C8B-B14F-4D97-AF65-F5344CB8AC3E}">
        <p14:creationId xmlns:p14="http://schemas.microsoft.com/office/powerpoint/2010/main" val="1707218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218308194"/>
              </p:ext>
            </p:extLst>
          </p:nvPr>
        </p:nvGraphicFramePr>
        <p:xfrm>
          <a:off x="1261058" y="1244380"/>
          <a:ext cx="9955644" cy="4641696"/>
        </p:xfrm>
        <a:graphic>
          <a:graphicData uri="http://schemas.openxmlformats.org/drawingml/2006/table">
            <a:tbl>
              <a:tblPr firstRow="1" bandRow="1">
                <a:tableStyleId>{00A15C55-8517-42AA-B614-E9B94910E393}</a:tableStyleId>
              </a:tblPr>
              <a:tblGrid>
                <a:gridCol w="2006798">
                  <a:extLst>
                    <a:ext uri="{9D8B030D-6E8A-4147-A177-3AD203B41FA5}">
                      <a16:colId xmlns:a16="http://schemas.microsoft.com/office/drawing/2014/main" val="2244795133"/>
                    </a:ext>
                  </a:extLst>
                </a:gridCol>
                <a:gridCol w="1311750">
                  <a:extLst>
                    <a:ext uri="{9D8B030D-6E8A-4147-A177-3AD203B41FA5}">
                      <a16:colId xmlns:a16="http://schemas.microsoft.com/office/drawing/2014/main" val="3880277704"/>
                    </a:ext>
                  </a:extLst>
                </a:gridCol>
                <a:gridCol w="2336992">
                  <a:extLst>
                    <a:ext uri="{9D8B030D-6E8A-4147-A177-3AD203B41FA5}">
                      <a16:colId xmlns:a16="http://schemas.microsoft.com/office/drawing/2014/main" val="1811009998"/>
                    </a:ext>
                  </a:extLst>
                </a:gridCol>
                <a:gridCol w="1981200">
                  <a:extLst>
                    <a:ext uri="{9D8B030D-6E8A-4147-A177-3AD203B41FA5}">
                      <a16:colId xmlns:a16="http://schemas.microsoft.com/office/drawing/2014/main" val="2682261222"/>
                    </a:ext>
                  </a:extLst>
                </a:gridCol>
                <a:gridCol w="2318904">
                  <a:extLst>
                    <a:ext uri="{9D8B030D-6E8A-4147-A177-3AD203B41FA5}">
                      <a16:colId xmlns:a16="http://schemas.microsoft.com/office/drawing/2014/main" val="1444443771"/>
                    </a:ext>
                  </a:extLst>
                </a:gridCol>
              </a:tblGrid>
              <a:tr h="327089">
                <a:tc gridSpan="5">
                  <a:txBody>
                    <a:bodyPr/>
                    <a:lstStyle/>
                    <a:p>
                      <a:pPr algn="ctr"/>
                      <a:r>
                        <a:rPr lang="es-BO" dirty="0"/>
                        <a:t>Operaciones</a:t>
                      </a:r>
                    </a:p>
                  </a:txBody>
                  <a:tcPr/>
                </a:tc>
                <a:tc hMerge="1">
                  <a:txBody>
                    <a:bodyPr/>
                    <a:lstStyle/>
                    <a:p>
                      <a:endParaRPr lang="es-BO"/>
                    </a:p>
                  </a:txBody>
                  <a:tcPr/>
                </a:tc>
                <a:tc hMerge="1">
                  <a:txBody>
                    <a:bodyPr/>
                    <a:lstStyle/>
                    <a:p>
                      <a:endParaRPr lang="es-BO" dirty="0"/>
                    </a:p>
                  </a:txBody>
                  <a:tcPr/>
                </a:tc>
                <a:tc hMerge="1">
                  <a:txBody>
                    <a:bodyPr/>
                    <a:lstStyle/>
                    <a:p>
                      <a:endParaRPr lang="es-BO"/>
                    </a:p>
                  </a:txBody>
                  <a:tcPr/>
                </a:tc>
                <a:tc hMerge="1">
                  <a:txBody>
                    <a:bodyPr/>
                    <a:lstStyle/>
                    <a:p>
                      <a:endParaRPr lang="es-BO"/>
                    </a:p>
                  </a:txBody>
                  <a:tcPr/>
                </a:tc>
                <a:extLst>
                  <a:ext uri="{0D108BD9-81ED-4DB2-BD59-A6C34878D82A}">
                    <a16:rowId xmlns:a16="http://schemas.microsoft.com/office/drawing/2014/main" val="575021614"/>
                  </a:ext>
                </a:extLst>
              </a:tr>
              <a:tr h="1898496">
                <a:tc>
                  <a:txBody>
                    <a:bodyPr/>
                    <a:lstStyle/>
                    <a:p>
                      <a:r>
                        <a:rPr lang="es-BO" dirty="0"/>
                        <a:t>Garantizar las condiciones de funcionamiento.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BO" dirty="0"/>
                        <a:t>Realizar la gestión y asesoría jurídica.</a:t>
                      </a:r>
                    </a:p>
                  </a:txBody>
                  <a:tcPr/>
                </a:tc>
                <a:tc>
                  <a:txBody>
                    <a:bodyPr/>
                    <a:lstStyle/>
                    <a:p>
                      <a:r>
                        <a:rPr lang="es-BO" dirty="0"/>
                        <a:t>Planificación, ejecución, seguimiento y evaluación.</a:t>
                      </a:r>
                    </a:p>
                  </a:txBody>
                  <a:tcPr/>
                </a:tc>
                <a:tc>
                  <a:txBody>
                    <a:bodyPr/>
                    <a:lstStyle/>
                    <a:p>
                      <a:r>
                        <a:rPr lang="es-BO" dirty="0"/>
                        <a:t>Administrar los recursos humanos institucionales.</a:t>
                      </a:r>
                    </a:p>
                  </a:txBody>
                  <a:tcPr/>
                </a:tc>
                <a:tc>
                  <a:txBody>
                    <a:bodyPr/>
                    <a:lstStyle/>
                    <a:p>
                      <a:r>
                        <a:rPr lang="es-BO" dirty="0"/>
                        <a:t>Desarrollar acciones institucionales a nivel departamental.</a:t>
                      </a:r>
                    </a:p>
                  </a:txBody>
                  <a:tcPr/>
                </a:tc>
                <a:extLst>
                  <a:ext uri="{0D108BD9-81ED-4DB2-BD59-A6C34878D82A}">
                    <a16:rowId xmlns:a16="http://schemas.microsoft.com/office/drawing/2014/main" val="2279486387"/>
                  </a:ext>
                </a:extLst>
              </a:tr>
              <a:tr h="327089">
                <a:tc gridSpan="5">
                  <a:txBody>
                    <a:bodyPr/>
                    <a:lstStyle/>
                    <a:p>
                      <a:pPr algn="ctr"/>
                      <a:r>
                        <a:rPr lang="es-BO" dirty="0"/>
                        <a:t>Actividad</a:t>
                      </a:r>
                    </a:p>
                  </a:txBody>
                  <a:tcPr/>
                </a:tc>
                <a:tc hMerge="1">
                  <a:txBody>
                    <a:bodyPr/>
                    <a:lstStyle/>
                    <a:p>
                      <a:endParaRPr lang="es-BO"/>
                    </a:p>
                  </a:txBody>
                  <a:tcPr/>
                </a:tc>
                <a:tc hMerge="1">
                  <a:txBody>
                    <a:bodyPr/>
                    <a:lstStyle/>
                    <a:p>
                      <a:endParaRPr lang="es-BO" dirty="0"/>
                    </a:p>
                  </a:txBody>
                  <a:tcPr/>
                </a:tc>
                <a:tc hMerge="1">
                  <a:txBody>
                    <a:bodyPr/>
                    <a:lstStyle/>
                    <a:p>
                      <a:endParaRPr lang="es-BO"/>
                    </a:p>
                  </a:txBody>
                  <a:tcPr/>
                </a:tc>
                <a:tc hMerge="1">
                  <a:txBody>
                    <a:bodyPr/>
                    <a:lstStyle/>
                    <a:p>
                      <a:endParaRPr lang="es-BO"/>
                    </a:p>
                  </a:txBody>
                  <a:tcPr/>
                </a:tc>
                <a:extLst>
                  <a:ext uri="{0D108BD9-81ED-4DB2-BD59-A6C34878D82A}">
                    <a16:rowId xmlns:a16="http://schemas.microsoft.com/office/drawing/2014/main" val="3063154405"/>
                  </a:ext>
                </a:extLst>
              </a:tr>
              <a:tr h="327089">
                <a:tc>
                  <a:txBody>
                    <a:bodyPr/>
                    <a:lstStyle/>
                    <a:p>
                      <a:r>
                        <a:rPr lang="es-BO" dirty="0"/>
                        <a:t>- Gestionar y garantizar recursos de funcionamiento institucional.</a:t>
                      </a:r>
                    </a:p>
                    <a:p>
                      <a:r>
                        <a:rPr lang="es-ES" dirty="0"/>
                        <a:t>-</a:t>
                      </a:r>
                      <a:r>
                        <a:rPr lang="es-BO" dirty="0"/>
                        <a:t> Mantenimiento y equipamiento.</a:t>
                      </a:r>
                    </a:p>
                  </a:txBody>
                  <a:tcPr/>
                </a:tc>
                <a:tc>
                  <a:txBody>
                    <a:bodyPr/>
                    <a:lstStyle/>
                    <a:p>
                      <a:r>
                        <a:rPr lang="es-BO" dirty="0"/>
                        <a:t>-</a:t>
                      </a:r>
                      <a:r>
                        <a:rPr lang="es-BO" baseline="0" dirty="0"/>
                        <a:t> </a:t>
                      </a:r>
                      <a:r>
                        <a:rPr lang="es-BO" dirty="0"/>
                        <a:t>Gestión jurídica.</a:t>
                      </a:r>
                    </a:p>
                    <a:p>
                      <a:r>
                        <a:rPr lang="es-BO" dirty="0"/>
                        <a:t>- Análisis jurídico.</a:t>
                      </a:r>
                    </a:p>
                  </a:txBody>
                  <a:tcPr/>
                </a:tc>
                <a:tc>
                  <a:txBody>
                    <a:bodyPr/>
                    <a:lstStyle/>
                    <a:p>
                      <a:r>
                        <a:rPr lang="es-BO" dirty="0"/>
                        <a:t>- Planificar la acción institucional </a:t>
                      </a:r>
                    </a:p>
                    <a:p>
                      <a:r>
                        <a:rPr lang="es-BO" dirty="0"/>
                        <a:t>-</a:t>
                      </a:r>
                      <a:r>
                        <a:rPr lang="es-BO" baseline="0" dirty="0"/>
                        <a:t> </a:t>
                      </a:r>
                      <a:r>
                        <a:rPr lang="es-BO" dirty="0"/>
                        <a:t>Monitoreo y evaluación de Objetivos.</a:t>
                      </a:r>
                    </a:p>
                    <a:p>
                      <a:r>
                        <a:rPr lang="es-BO" dirty="0"/>
                        <a:t>- Programas</a:t>
                      </a:r>
                      <a:r>
                        <a:rPr lang="es-BO" baseline="0" dirty="0"/>
                        <a:t> de comunicación.</a:t>
                      </a:r>
                      <a:endParaRPr lang="es-BO" dirty="0"/>
                    </a:p>
                  </a:txBody>
                  <a:tcPr/>
                </a:tc>
                <a:tc>
                  <a:txBody>
                    <a:bodyPr/>
                    <a:lstStyle/>
                    <a:p>
                      <a:r>
                        <a:rPr lang="es-BO" dirty="0"/>
                        <a:t>- Desarrollar las actividades administrativas de RRHH. </a:t>
                      </a:r>
                    </a:p>
                  </a:txBody>
                  <a:tcPr/>
                </a:tc>
                <a:tc>
                  <a:txBody>
                    <a:bodyPr/>
                    <a:lstStyle/>
                    <a:p>
                      <a:r>
                        <a:rPr lang="es-BO" dirty="0"/>
                        <a:t>- Manejo administrativo de las direcciones departamentales.</a:t>
                      </a:r>
                    </a:p>
                  </a:txBody>
                  <a:tcPr/>
                </a:tc>
                <a:extLst>
                  <a:ext uri="{0D108BD9-81ED-4DB2-BD59-A6C34878D82A}">
                    <a16:rowId xmlns:a16="http://schemas.microsoft.com/office/drawing/2014/main" val="546116899"/>
                  </a:ext>
                </a:extLst>
              </a:tr>
            </a:tbl>
          </a:graphicData>
        </a:graphic>
      </p:graphicFrame>
    </p:spTree>
    <p:extLst>
      <p:ext uri="{BB962C8B-B14F-4D97-AF65-F5344CB8AC3E}">
        <p14:creationId xmlns:p14="http://schemas.microsoft.com/office/powerpoint/2010/main" val="2827419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264038649"/>
              </p:ext>
            </p:extLst>
          </p:nvPr>
        </p:nvGraphicFramePr>
        <p:xfrm>
          <a:off x="1133186" y="2122440"/>
          <a:ext cx="9955644" cy="3035913"/>
        </p:xfrm>
        <a:graphic>
          <a:graphicData uri="http://schemas.openxmlformats.org/drawingml/2006/table">
            <a:tbl>
              <a:tblPr firstRow="1" bandRow="1">
                <a:tableStyleId>{00A15C55-8517-42AA-B614-E9B94910E393}</a:tableStyleId>
              </a:tblPr>
              <a:tblGrid>
                <a:gridCol w="1804886">
                  <a:extLst>
                    <a:ext uri="{9D8B030D-6E8A-4147-A177-3AD203B41FA5}">
                      <a16:colId xmlns:a16="http://schemas.microsoft.com/office/drawing/2014/main" val="2244795133"/>
                    </a:ext>
                  </a:extLst>
                </a:gridCol>
                <a:gridCol w="1513662">
                  <a:extLst>
                    <a:ext uri="{9D8B030D-6E8A-4147-A177-3AD203B41FA5}">
                      <a16:colId xmlns:a16="http://schemas.microsoft.com/office/drawing/2014/main" val="2330882580"/>
                    </a:ext>
                  </a:extLst>
                </a:gridCol>
                <a:gridCol w="1659274">
                  <a:extLst>
                    <a:ext uri="{9D8B030D-6E8A-4147-A177-3AD203B41FA5}">
                      <a16:colId xmlns:a16="http://schemas.microsoft.com/office/drawing/2014/main" val="1811009998"/>
                    </a:ext>
                  </a:extLst>
                </a:gridCol>
                <a:gridCol w="2478809">
                  <a:extLst>
                    <a:ext uri="{9D8B030D-6E8A-4147-A177-3AD203B41FA5}">
                      <a16:colId xmlns:a16="http://schemas.microsoft.com/office/drawing/2014/main" val="1895379545"/>
                    </a:ext>
                  </a:extLst>
                </a:gridCol>
                <a:gridCol w="2499013">
                  <a:extLst>
                    <a:ext uri="{9D8B030D-6E8A-4147-A177-3AD203B41FA5}">
                      <a16:colId xmlns:a16="http://schemas.microsoft.com/office/drawing/2014/main" val="3186321335"/>
                    </a:ext>
                  </a:extLst>
                </a:gridCol>
              </a:tblGrid>
              <a:tr h="327089">
                <a:tc gridSpan="5">
                  <a:txBody>
                    <a:bodyPr/>
                    <a:lstStyle/>
                    <a:p>
                      <a:pPr algn="ctr"/>
                      <a:r>
                        <a:rPr lang="es-BO" dirty="0"/>
                        <a:t>Operaciones</a:t>
                      </a:r>
                    </a:p>
                  </a:txBody>
                  <a:tcPr/>
                </a:tc>
                <a:tc hMerge="1">
                  <a:txBody>
                    <a:bodyPr/>
                    <a:lstStyle/>
                    <a:p>
                      <a:endParaRPr lang="es-BO"/>
                    </a:p>
                  </a:txBody>
                  <a:tcPr/>
                </a:tc>
                <a:tc hMerge="1">
                  <a:txBody>
                    <a:bodyPr/>
                    <a:lstStyle/>
                    <a:p>
                      <a:endParaRPr lang="es-BO" dirty="0"/>
                    </a:p>
                  </a:txBody>
                  <a:tcPr/>
                </a:tc>
                <a:tc hMerge="1">
                  <a:txBody>
                    <a:bodyPr/>
                    <a:lstStyle/>
                    <a:p>
                      <a:endParaRPr lang="es-BO" dirty="0"/>
                    </a:p>
                  </a:txBody>
                  <a:tcPr/>
                </a:tc>
                <a:tc hMerge="1">
                  <a:txBody>
                    <a:bodyPr/>
                    <a:lstStyle/>
                    <a:p>
                      <a:endParaRPr lang="es-BO"/>
                    </a:p>
                  </a:txBody>
                  <a:tcPr/>
                </a:tc>
                <a:extLst>
                  <a:ext uri="{0D108BD9-81ED-4DB2-BD59-A6C34878D82A}">
                    <a16:rowId xmlns:a16="http://schemas.microsoft.com/office/drawing/2014/main" val="575021614"/>
                  </a:ext>
                </a:extLst>
              </a:tr>
              <a:tr h="1603353">
                <a:tc>
                  <a:txBody>
                    <a:bodyPr/>
                    <a:lstStyle/>
                    <a:p>
                      <a:r>
                        <a:rPr lang="es-BO" dirty="0"/>
                        <a:t>Garantizar recursos de funcionamiento.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BO" dirty="0"/>
                        <a:t>Realizar la gestión y asesoría jurídica.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BO" dirty="0"/>
                        <a:t>Planificación, ejecución, seguimiento y evaluación.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BO" dirty="0"/>
                        <a:t>Administrar los recursos humanos institucionales.</a:t>
                      </a:r>
                    </a:p>
                  </a:txBody>
                  <a:tcPr/>
                </a:tc>
                <a:tc>
                  <a:txBody>
                    <a:bodyPr/>
                    <a:lstStyle/>
                    <a:p>
                      <a:r>
                        <a:rPr lang="es-BO" dirty="0"/>
                        <a:t>Desarrollar acciones institucionales a nivel departamental.</a:t>
                      </a:r>
                    </a:p>
                  </a:txBody>
                  <a:tcPr/>
                </a:tc>
                <a:extLst>
                  <a:ext uri="{0D108BD9-81ED-4DB2-BD59-A6C34878D82A}">
                    <a16:rowId xmlns:a16="http://schemas.microsoft.com/office/drawing/2014/main" val="2279486387"/>
                  </a:ext>
                </a:extLst>
              </a:tr>
              <a:tr h="327089">
                <a:tc gridSpan="5">
                  <a:txBody>
                    <a:bodyPr/>
                    <a:lstStyle/>
                    <a:p>
                      <a:pPr algn="ctr"/>
                      <a:r>
                        <a:rPr lang="es-BO" dirty="0"/>
                        <a:t>Presupuesto Vigente Expresado en Bs.:</a:t>
                      </a:r>
                    </a:p>
                  </a:txBody>
                  <a:tcPr/>
                </a:tc>
                <a:tc hMerge="1">
                  <a:txBody>
                    <a:bodyPr/>
                    <a:lstStyle/>
                    <a:p>
                      <a:endParaRPr lang="es-BO"/>
                    </a:p>
                  </a:txBody>
                  <a:tcPr/>
                </a:tc>
                <a:tc hMerge="1">
                  <a:txBody>
                    <a:bodyPr/>
                    <a:lstStyle/>
                    <a:p>
                      <a:endParaRPr lang="es-BO" dirty="0"/>
                    </a:p>
                  </a:txBody>
                  <a:tcPr/>
                </a:tc>
                <a:tc hMerge="1">
                  <a:txBody>
                    <a:bodyPr/>
                    <a:lstStyle/>
                    <a:p>
                      <a:endParaRPr lang="es-BO" dirty="0"/>
                    </a:p>
                  </a:txBody>
                  <a:tcPr/>
                </a:tc>
                <a:tc hMerge="1">
                  <a:txBody>
                    <a:bodyPr/>
                    <a:lstStyle/>
                    <a:p>
                      <a:endParaRPr lang="es-BO"/>
                    </a:p>
                  </a:txBody>
                  <a:tcPr/>
                </a:tc>
                <a:extLst>
                  <a:ext uri="{0D108BD9-81ED-4DB2-BD59-A6C34878D82A}">
                    <a16:rowId xmlns:a16="http://schemas.microsoft.com/office/drawing/2014/main" val="3063154405"/>
                  </a:ext>
                </a:extLst>
              </a:tr>
              <a:tr h="327089">
                <a:tc>
                  <a:txBody>
                    <a:bodyPr/>
                    <a:lstStyle/>
                    <a:p>
                      <a:pPr algn="ctr"/>
                      <a:r>
                        <a:rPr lang="es-BO" sz="1600" dirty="0">
                          <a:solidFill>
                            <a:schemeClr val="tx1"/>
                          </a:solidFill>
                        </a:rPr>
                        <a:t>4.179.640,70</a:t>
                      </a:r>
                    </a:p>
                  </a:txBody>
                  <a:tcPr/>
                </a:tc>
                <a:tc>
                  <a:txBody>
                    <a:bodyPr/>
                    <a:lstStyle/>
                    <a:p>
                      <a:pPr algn="ctr"/>
                      <a:r>
                        <a:rPr lang="es-BO" sz="1600" dirty="0">
                          <a:solidFill>
                            <a:schemeClr val="tx1"/>
                          </a:solidFill>
                        </a:rPr>
                        <a:t>33.610,70</a:t>
                      </a:r>
                    </a:p>
                  </a:txBody>
                  <a:tcPr/>
                </a:tc>
                <a:tc>
                  <a:txBody>
                    <a:bodyPr/>
                    <a:lstStyle/>
                    <a:p>
                      <a:pPr algn="ctr"/>
                      <a:r>
                        <a:rPr lang="es-BO" sz="1600" dirty="0">
                          <a:solidFill>
                            <a:schemeClr val="tx1"/>
                          </a:solidFill>
                        </a:rPr>
                        <a:t>127.851,00</a:t>
                      </a:r>
                    </a:p>
                  </a:txBody>
                  <a:tcPr/>
                </a:tc>
                <a:tc>
                  <a:txBody>
                    <a:bodyPr/>
                    <a:lstStyle/>
                    <a:p>
                      <a:pPr algn="ctr"/>
                      <a:r>
                        <a:rPr lang="es-BO" sz="1600" dirty="0">
                          <a:solidFill>
                            <a:schemeClr val="tx1"/>
                          </a:solidFill>
                        </a:rPr>
                        <a:t>638.901,00</a:t>
                      </a:r>
                    </a:p>
                  </a:txBody>
                  <a:tcPr/>
                </a:tc>
                <a:tc>
                  <a:txBody>
                    <a:bodyPr/>
                    <a:lstStyle/>
                    <a:p>
                      <a:pPr algn="ctr"/>
                      <a:r>
                        <a:rPr lang="es-BO" sz="1600" dirty="0">
                          <a:solidFill>
                            <a:schemeClr val="tx1"/>
                          </a:solidFill>
                        </a:rPr>
                        <a:t>106.068,60</a:t>
                      </a:r>
                    </a:p>
                  </a:txBody>
                  <a:tcPr/>
                </a:tc>
                <a:extLst>
                  <a:ext uri="{0D108BD9-81ED-4DB2-BD59-A6C34878D82A}">
                    <a16:rowId xmlns:a16="http://schemas.microsoft.com/office/drawing/2014/main" val="546116899"/>
                  </a:ext>
                </a:extLst>
              </a:tr>
              <a:tr h="247531">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a:solidFill>
                            <a:schemeClr val="tx1"/>
                          </a:solidFill>
                        </a:rPr>
                        <a:t>Total Vigente Expresado en Bs.: 5.086.072,00</a:t>
                      </a:r>
                      <a:endParaRPr lang="es-BO" dirty="0">
                        <a:solidFill>
                          <a:schemeClr val="tx1"/>
                        </a:solidFill>
                      </a:endParaRPr>
                    </a:p>
                  </a:txBody>
                  <a:tcPr/>
                </a:tc>
                <a:tc hMerge="1">
                  <a:txBody>
                    <a:bodyPr/>
                    <a:lstStyle/>
                    <a:p>
                      <a:endParaRPr lang="es-BO"/>
                    </a:p>
                  </a:txBody>
                  <a:tcPr/>
                </a:tc>
                <a:tc hMerge="1">
                  <a:txBody>
                    <a:bodyPr/>
                    <a:lstStyle/>
                    <a:p>
                      <a:pPr algn="ctr"/>
                      <a:endParaRPr lang="es-BO" sz="1600" dirty="0">
                        <a:solidFill>
                          <a:schemeClr val="tx1"/>
                        </a:solidFill>
                        <a:highlight>
                          <a:srgbClr val="FFFF00"/>
                        </a:highlight>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BO" dirty="0">
                        <a:solidFill>
                          <a:schemeClr val="tx1"/>
                        </a:solidFill>
                        <a:highlight>
                          <a:srgbClr val="FFFF00"/>
                        </a:highlight>
                      </a:endParaRPr>
                    </a:p>
                  </a:txBody>
                  <a:tcPr/>
                </a:tc>
                <a:extLst>
                  <a:ext uri="{0D108BD9-81ED-4DB2-BD59-A6C34878D82A}">
                    <a16:rowId xmlns:a16="http://schemas.microsoft.com/office/drawing/2014/main" val="1698622283"/>
                  </a:ext>
                </a:extLst>
              </a:tr>
            </a:tbl>
          </a:graphicData>
        </a:graphic>
      </p:graphicFrame>
    </p:spTree>
    <p:extLst>
      <p:ext uri="{BB962C8B-B14F-4D97-AF65-F5344CB8AC3E}">
        <p14:creationId xmlns:p14="http://schemas.microsoft.com/office/powerpoint/2010/main" val="1270772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633778329"/>
              </p:ext>
            </p:extLst>
          </p:nvPr>
        </p:nvGraphicFramePr>
        <p:xfrm>
          <a:off x="2032000" y="3208288"/>
          <a:ext cx="8128000" cy="741680"/>
        </p:xfrm>
        <a:graphic>
          <a:graphicData uri="http://schemas.openxmlformats.org/drawingml/2006/table">
            <a:tbl>
              <a:tblPr firstRow="1" bandRow="1">
                <a:tableStyleId>{00A15C55-8517-42AA-B614-E9B94910E393}</a:tableStyleId>
              </a:tblPr>
              <a:tblGrid>
                <a:gridCol w="4064000">
                  <a:extLst>
                    <a:ext uri="{9D8B030D-6E8A-4147-A177-3AD203B41FA5}">
                      <a16:colId xmlns:a16="http://schemas.microsoft.com/office/drawing/2014/main" val="937605541"/>
                    </a:ext>
                  </a:extLst>
                </a:gridCol>
                <a:gridCol w="4064000">
                  <a:extLst>
                    <a:ext uri="{9D8B030D-6E8A-4147-A177-3AD203B41FA5}">
                      <a16:colId xmlns:a16="http://schemas.microsoft.com/office/drawing/2014/main" val="3419075380"/>
                    </a:ext>
                  </a:extLst>
                </a:gridCol>
              </a:tblGrid>
              <a:tr h="370840">
                <a:tc>
                  <a:txBody>
                    <a:bodyPr/>
                    <a:lstStyle/>
                    <a:p>
                      <a:pPr algn="ctr"/>
                      <a:r>
                        <a:rPr lang="es-BO" dirty="0"/>
                        <a:t>Indicador/es</a:t>
                      </a:r>
                    </a:p>
                  </a:txBody>
                  <a:tcPr/>
                </a:tc>
                <a:tc>
                  <a:txBody>
                    <a:bodyPr/>
                    <a:lstStyle/>
                    <a:p>
                      <a:pPr algn="ctr"/>
                      <a:r>
                        <a:rPr lang="es-BO" dirty="0"/>
                        <a:t>Meta/s</a:t>
                      </a:r>
                    </a:p>
                  </a:txBody>
                  <a:tcPr/>
                </a:tc>
                <a:extLst>
                  <a:ext uri="{0D108BD9-81ED-4DB2-BD59-A6C34878D82A}">
                    <a16:rowId xmlns:a16="http://schemas.microsoft.com/office/drawing/2014/main" val="1620689925"/>
                  </a:ext>
                </a:extLst>
              </a:tr>
              <a:tr h="370840">
                <a:tc>
                  <a:txBody>
                    <a:bodyPr/>
                    <a:lstStyle/>
                    <a:p>
                      <a:r>
                        <a:rPr lang="es-BO" dirty="0"/>
                        <a:t>Número de informes de gestión.</a:t>
                      </a:r>
                    </a:p>
                  </a:txBody>
                  <a:tcPr/>
                </a:tc>
                <a:tc>
                  <a:txBody>
                    <a:bodyPr/>
                    <a:lstStyle/>
                    <a:p>
                      <a:r>
                        <a:rPr lang="es-BO" dirty="0"/>
                        <a:t>Un informe de la Gestión Pública.</a:t>
                      </a:r>
                    </a:p>
                  </a:txBody>
                  <a:tcPr/>
                </a:tc>
                <a:extLst>
                  <a:ext uri="{0D108BD9-81ED-4DB2-BD59-A6C34878D82A}">
                    <a16:rowId xmlns:a16="http://schemas.microsoft.com/office/drawing/2014/main" val="1819957875"/>
                  </a:ext>
                </a:extLst>
              </a:tr>
            </a:tbl>
          </a:graphicData>
        </a:graphic>
      </p:graphicFrame>
      <p:sp>
        <p:nvSpPr>
          <p:cNvPr id="3" name="Título 1"/>
          <p:cNvSpPr txBox="1">
            <a:spLocks/>
          </p:cNvSpPr>
          <p:nvPr/>
        </p:nvSpPr>
        <p:spPr>
          <a:xfrm>
            <a:off x="838200" y="1632742"/>
            <a:ext cx="10515600" cy="1325563"/>
          </a:xfrm>
          <a:prstGeom prst="rect">
            <a:avLst/>
          </a:prstGeom>
        </p:spPr>
        <p:txBody>
          <a:bodyPr/>
          <a:lstStyle>
            <a:lvl1pPr algn="ctr" defTabSz="914400" rtl="0" eaLnBrk="1" latinLnBrk="0" hangingPunct="1">
              <a:lnSpc>
                <a:spcPct val="90000"/>
              </a:lnSpc>
              <a:spcBef>
                <a:spcPct val="0"/>
              </a:spcBef>
              <a:buNone/>
              <a:defRPr sz="4400" kern="1200">
                <a:solidFill>
                  <a:srgbClr val="006B4F"/>
                </a:solidFill>
                <a:latin typeface="Avenir" panose="020B0503020203020204" pitchFamily="34" charset="0"/>
                <a:ea typeface="+mj-ea"/>
                <a:cs typeface="+mj-cs"/>
              </a:defRPr>
            </a:lvl1pPr>
          </a:lstStyle>
          <a:p>
            <a:r>
              <a:rPr lang="es-BO" dirty="0"/>
              <a:t>Indicadores y Metas de La Acción de Corto Plazo 3</a:t>
            </a:r>
          </a:p>
        </p:txBody>
      </p:sp>
    </p:spTree>
    <p:extLst>
      <p:ext uri="{BB962C8B-B14F-4D97-AF65-F5344CB8AC3E}">
        <p14:creationId xmlns:p14="http://schemas.microsoft.com/office/powerpoint/2010/main" val="2026526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EF70DC37-56B0-402F-B240-BFFA5F15E056}"/>
              </a:ext>
            </a:extLst>
          </p:cNvPr>
          <p:cNvGraphicFramePr>
            <a:graphicFrameLocks noGrp="1"/>
          </p:cNvGraphicFramePr>
          <p:nvPr>
            <p:extLst>
              <p:ext uri="{D42A27DB-BD31-4B8C-83A1-F6EECF244321}">
                <p14:modId xmlns:p14="http://schemas.microsoft.com/office/powerpoint/2010/main" val="470440396"/>
              </p:ext>
            </p:extLst>
          </p:nvPr>
        </p:nvGraphicFramePr>
        <p:xfrm>
          <a:off x="2833141" y="2143593"/>
          <a:ext cx="6535712" cy="3053642"/>
        </p:xfrm>
        <a:graphic>
          <a:graphicData uri="http://schemas.openxmlformats.org/drawingml/2006/table">
            <a:tbl>
              <a:tblPr firstRow="1" bandRow="1">
                <a:tableStyleId>{00A15C55-8517-42AA-B614-E9B94910E393}</a:tableStyleId>
              </a:tblPr>
              <a:tblGrid>
                <a:gridCol w="1229193">
                  <a:extLst>
                    <a:ext uri="{9D8B030D-6E8A-4147-A177-3AD203B41FA5}">
                      <a16:colId xmlns:a16="http://schemas.microsoft.com/office/drawing/2014/main" val="1890114888"/>
                    </a:ext>
                  </a:extLst>
                </a:gridCol>
                <a:gridCol w="1843767">
                  <a:extLst>
                    <a:ext uri="{9D8B030D-6E8A-4147-A177-3AD203B41FA5}">
                      <a16:colId xmlns:a16="http://schemas.microsoft.com/office/drawing/2014/main" val="2189357005"/>
                    </a:ext>
                  </a:extLst>
                </a:gridCol>
                <a:gridCol w="1646202">
                  <a:extLst>
                    <a:ext uri="{9D8B030D-6E8A-4147-A177-3AD203B41FA5}">
                      <a16:colId xmlns:a16="http://schemas.microsoft.com/office/drawing/2014/main" val="165930144"/>
                    </a:ext>
                  </a:extLst>
                </a:gridCol>
                <a:gridCol w="1816550">
                  <a:extLst>
                    <a:ext uri="{9D8B030D-6E8A-4147-A177-3AD203B41FA5}">
                      <a16:colId xmlns:a16="http://schemas.microsoft.com/office/drawing/2014/main" val="3491645963"/>
                    </a:ext>
                  </a:extLst>
                </a:gridCol>
              </a:tblGrid>
              <a:tr h="592719">
                <a:tc gridSpan="4">
                  <a:txBody>
                    <a:bodyPr/>
                    <a:lstStyle/>
                    <a:p>
                      <a:pPr algn="ctr">
                        <a:lnSpc>
                          <a:spcPct val="107000"/>
                        </a:lnSpc>
                        <a:spcAft>
                          <a:spcPts val="800"/>
                        </a:spcAft>
                      </a:pPr>
                      <a:r>
                        <a:rPr lang="es-BO" sz="1600" dirty="0">
                          <a:effectLst/>
                        </a:rPr>
                        <a:t>Resumen presupuestario por Acción de Corto Plazo expresado en bolivianos</a:t>
                      </a:r>
                      <a:endParaRPr lang="es-BO" sz="1600" dirty="0">
                        <a:effectLst/>
                        <a:latin typeface="Calibri" panose="020F0502020204030204" pitchFamily="34" charset="0"/>
                        <a:ea typeface="Calibri" panose="020F0502020204030204" pitchFamily="34" charset="0"/>
                        <a:cs typeface="Times New Roman" panose="02020603050405020304" pitchFamily="18" charset="0"/>
                      </a:endParaRPr>
                    </a:p>
                  </a:txBody>
                  <a:tcPr/>
                </a:tc>
                <a:tc hMerge="1">
                  <a:txBody>
                    <a:bodyPr/>
                    <a:lstStyle/>
                    <a:p>
                      <a:endParaRPr lang="es-BO"/>
                    </a:p>
                  </a:txBody>
                  <a:tcPr/>
                </a:tc>
                <a:tc hMerge="1">
                  <a:txBody>
                    <a:bodyPr/>
                    <a:lstStyle/>
                    <a:p>
                      <a:endParaRPr lang="es-BO"/>
                    </a:p>
                  </a:txBody>
                  <a:tcPr/>
                </a:tc>
                <a:tc hMerge="1">
                  <a:txBody>
                    <a:bodyPr/>
                    <a:lstStyle/>
                    <a:p>
                      <a:endParaRPr lang="es-BO"/>
                    </a:p>
                  </a:txBody>
                  <a:tcPr/>
                </a:tc>
                <a:extLst>
                  <a:ext uri="{0D108BD9-81ED-4DB2-BD59-A6C34878D82A}">
                    <a16:rowId xmlns:a16="http://schemas.microsoft.com/office/drawing/2014/main" val="547239127"/>
                  </a:ext>
                </a:extLst>
              </a:tr>
              <a:tr h="592719">
                <a:tc>
                  <a:txBody>
                    <a:bodyPr/>
                    <a:lstStyle/>
                    <a:p>
                      <a:pPr algn="l">
                        <a:lnSpc>
                          <a:spcPct val="107000"/>
                        </a:lnSpc>
                      </a:pPr>
                      <a:endParaRPr lang="es-BO" sz="2000" dirty="0">
                        <a:effectLst/>
                        <a:latin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Acción de Corto Plazo 1</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Acción de Corto Plazo 2</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Acción de Corto Plazo 3</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653191237"/>
                  </a:ext>
                </a:extLst>
              </a:tr>
              <a:tr h="925158">
                <a:tc>
                  <a:txBody>
                    <a:bodyPr/>
                    <a:lstStyle/>
                    <a:p>
                      <a:pPr algn="ctr">
                        <a:lnSpc>
                          <a:spcPct val="107000"/>
                        </a:lnSpc>
                        <a:spcAft>
                          <a:spcPts val="800"/>
                        </a:spcAft>
                      </a:pPr>
                      <a:r>
                        <a:rPr lang="es-BO" sz="1600" dirty="0">
                          <a:effectLst/>
                        </a:rPr>
                        <a:t>Presupuesto Vigente</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46.560.515,00</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568.683,00</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BO" sz="1600" dirty="0">
                          <a:effectLst/>
                        </a:rPr>
                        <a:t>5.086.072,00</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283047283"/>
                  </a:ext>
                </a:extLst>
              </a:tr>
              <a:tr h="925158">
                <a:tc>
                  <a:txBody>
                    <a:bodyPr/>
                    <a:lstStyle/>
                    <a:p>
                      <a:pPr algn="ctr">
                        <a:lnSpc>
                          <a:spcPct val="107000"/>
                        </a:lnSpc>
                        <a:spcAft>
                          <a:spcPts val="800"/>
                        </a:spcAft>
                      </a:pPr>
                      <a:r>
                        <a:rPr lang="es-BO" sz="1600" dirty="0">
                          <a:effectLst/>
                        </a:rPr>
                        <a:t>Total Vigente</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gridSpan="3">
                  <a:txBody>
                    <a:bodyPr/>
                    <a:lstStyle/>
                    <a:p>
                      <a:pPr algn="ctr">
                        <a:lnSpc>
                          <a:spcPct val="107000"/>
                        </a:lnSpc>
                        <a:spcAft>
                          <a:spcPts val="800"/>
                        </a:spcAft>
                      </a:pPr>
                      <a:r>
                        <a:rPr lang="es-BO" sz="1600" dirty="0">
                          <a:effectLst/>
                        </a:rPr>
                        <a:t>52.215.270,00</a:t>
                      </a:r>
                      <a:endParaRPr lang="es-BO"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hMerge="1">
                  <a:txBody>
                    <a:bodyPr/>
                    <a:lstStyle/>
                    <a:p>
                      <a:endParaRPr lang="es-BO"/>
                    </a:p>
                  </a:txBody>
                  <a:tcPr/>
                </a:tc>
                <a:tc hMerge="1">
                  <a:txBody>
                    <a:bodyPr/>
                    <a:lstStyle/>
                    <a:p>
                      <a:endParaRPr lang="es-BO"/>
                    </a:p>
                  </a:txBody>
                  <a:tcPr/>
                </a:tc>
                <a:extLst>
                  <a:ext uri="{0D108BD9-81ED-4DB2-BD59-A6C34878D82A}">
                    <a16:rowId xmlns:a16="http://schemas.microsoft.com/office/drawing/2014/main" val="90065643"/>
                  </a:ext>
                </a:extLst>
              </a:tr>
            </a:tbl>
          </a:graphicData>
        </a:graphic>
      </p:graphicFrame>
    </p:spTree>
    <p:extLst>
      <p:ext uri="{BB962C8B-B14F-4D97-AF65-F5344CB8AC3E}">
        <p14:creationId xmlns:p14="http://schemas.microsoft.com/office/powerpoint/2010/main" val="40614255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180290590"/>
              </p:ext>
            </p:extLst>
          </p:nvPr>
        </p:nvGraphicFramePr>
        <p:xfrm>
          <a:off x="3163924" y="2878446"/>
          <a:ext cx="5864152" cy="1656080"/>
        </p:xfrm>
        <a:graphic>
          <a:graphicData uri="http://schemas.openxmlformats.org/drawingml/2006/table">
            <a:tbl>
              <a:tblPr firstRow="1" bandRow="1">
                <a:tableStyleId>{00A15C55-8517-42AA-B614-E9B94910E393}</a:tableStyleId>
              </a:tblPr>
              <a:tblGrid>
                <a:gridCol w="1466038">
                  <a:extLst>
                    <a:ext uri="{9D8B030D-6E8A-4147-A177-3AD203B41FA5}">
                      <a16:colId xmlns:a16="http://schemas.microsoft.com/office/drawing/2014/main" val="379777472"/>
                    </a:ext>
                  </a:extLst>
                </a:gridCol>
                <a:gridCol w="1466038">
                  <a:extLst>
                    <a:ext uri="{9D8B030D-6E8A-4147-A177-3AD203B41FA5}">
                      <a16:colId xmlns:a16="http://schemas.microsoft.com/office/drawing/2014/main" val="937605541"/>
                    </a:ext>
                  </a:extLst>
                </a:gridCol>
                <a:gridCol w="1466038">
                  <a:extLst>
                    <a:ext uri="{9D8B030D-6E8A-4147-A177-3AD203B41FA5}">
                      <a16:colId xmlns:a16="http://schemas.microsoft.com/office/drawing/2014/main" val="3419075380"/>
                    </a:ext>
                  </a:extLst>
                </a:gridCol>
                <a:gridCol w="1466038">
                  <a:extLst>
                    <a:ext uri="{9D8B030D-6E8A-4147-A177-3AD203B41FA5}">
                      <a16:colId xmlns:a16="http://schemas.microsoft.com/office/drawing/2014/main" val="1891261137"/>
                    </a:ext>
                  </a:extLst>
                </a:gridCol>
              </a:tblGrid>
              <a:tr h="370840">
                <a:tc>
                  <a:txBody>
                    <a:bodyPr/>
                    <a:lstStyle/>
                    <a:p>
                      <a:pPr algn="ctr"/>
                      <a:r>
                        <a:rPr lang="es-ES" dirty="0"/>
                        <a:t>Personal de Planta (Ítems)</a:t>
                      </a:r>
                      <a:endParaRPr lang="es-BO" dirty="0"/>
                    </a:p>
                  </a:txBody>
                  <a:tcPr/>
                </a:tc>
                <a:tc>
                  <a:txBody>
                    <a:bodyPr/>
                    <a:lstStyle/>
                    <a:p>
                      <a:pPr algn="ctr"/>
                      <a:r>
                        <a:rPr lang="es-BO" dirty="0"/>
                        <a:t>Consultorías en línea</a:t>
                      </a:r>
                    </a:p>
                  </a:txBody>
                  <a:tcPr/>
                </a:tc>
                <a:tc>
                  <a:txBody>
                    <a:bodyPr/>
                    <a:lstStyle/>
                    <a:p>
                      <a:pPr algn="ctr"/>
                      <a:r>
                        <a:rPr lang="es-BO" dirty="0"/>
                        <a:t>Personal por convenio o apoyo</a:t>
                      </a:r>
                    </a:p>
                  </a:txBody>
                  <a:tcPr/>
                </a:tc>
                <a:tc>
                  <a:txBody>
                    <a:bodyPr/>
                    <a:lstStyle/>
                    <a:p>
                      <a:pPr algn="ctr"/>
                      <a:r>
                        <a:rPr lang="es-ES" dirty="0"/>
                        <a:t>Personal eventual</a:t>
                      </a:r>
                      <a:endParaRPr lang="es-BO" dirty="0"/>
                    </a:p>
                  </a:txBody>
                  <a:tcPr/>
                </a:tc>
                <a:extLst>
                  <a:ext uri="{0D108BD9-81ED-4DB2-BD59-A6C34878D82A}">
                    <a16:rowId xmlns:a16="http://schemas.microsoft.com/office/drawing/2014/main" val="1620689925"/>
                  </a:ext>
                </a:extLst>
              </a:tr>
              <a:tr h="370840">
                <a:tc>
                  <a:txBody>
                    <a:bodyPr/>
                    <a:lstStyle/>
                    <a:p>
                      <a:pPr algn="ctr"/>
                      <a:r>
                        <a:rPr lang="es-ES" dirty="0"/>
                        <a:t>59</a:t>
                      </a:r>
                      <a:endParaRPr lang="es-BO" dirty="0"/>
                    </a:p>
                  </a:txBody>
                  <a:tcPr/>
                </a:tc>
                <a:tc>
                  <a:txBody>
                    <a:bodyPr/>
                    <a:lstStyle/>
                    <a:p>
                      <a:pPr algn="ctr"/>
                      <a:r>
                        <a:rPr lang="es-ES" dirty="0"/>
                        <a:t>9</a:t>
                      </a:r>
                      <a:endParaRPr lang="es-BO" dirty="0"/>
                    </a:p>
                  </a:txBody>
                  <a:tcPr/>
                </a:tc>
                <a:tc>
                  <a:txBody>
                    <a:bodyPr/>
                    <a:lstStyle/>
                    <a:p>
                      <a:pPr algn="ctr"/>
                      <a:r>
                        <a:rPr lang="es-ES" dirty="0"/>
                        <a:t>25</a:t>
                      </a:r>
                      <a:endParaRPr lang="es-BO" dirty="0"/>
                    </a:p>
                  </a:txBody>
                  <a:tcPr/>
                </a:tc>
                <a:tc>
                  <a:txBody>
                    <a:bodyPr/>
                    <a:lstStyle/>
                    <a:p>
                      <a:pPr algn="ctr"/>
                      <a:r>
                        <a:rPr lang="es-ES" dirty="0"/>
                        <a:t>1</a:t>
                      </a:r>
                      <a:endParaRPr lang="es-BO" dirty="0"/>
                    </a:p>
                  </a:txBody>
                  <a:tcPr/>
                </a:tc>
                <a:extLst>
                  <a:ext uri="{0D108BD9-81ED-4DB2-BD59-A6C34878D82A}">
                    <a16:rowId xmlns:a16="http://schemas.microsoft.com/office/drawing/2014/main" val="1819957875"/>
                  </a:ext>
                </a:extLst>
              </a:tr>
              <a:tr h="370840">
                <a:tc>
                  <a:txBody>
                    <a:bodyPr/>
                    <a:lstStyle/>
                    <a:p>
                      <a:pPr algn="ctr"/>
                      <a:r>
                        <a:rPr lang="es-ES" dirty="0"/>
                        <a:t>62,76%</a:t>
                      </a:r>
                      <a:endParaRPr lang="es-BO" dirty="0"/>
                    </a:p>
                  </a:txBody>
                  <a:tcPr/>
                </a:tc>
                <a:tc>
                  <a:txBody>
                    <a:bodyPr/>
                    <a:lstStyle/>
                    <a:p>
                      <a:pPr algn="ctr"/>
                      <a:r>
                        <a:rPr lang="es-ES" dirty="0"/>
                        <a:t>9,58%</a:t>
                      </a:r>
                      <a:endParaRPr lang="es-BO" dirty="0"/>
                    </a:p>
                  </a:txBody>
                  <a:tcPr/>
                </a:tc>
                <a:tc>
                  <a:txBody>
                    <a:bodyPr/>
                    <a:lstStyle/>
                    <a:p>
                      <a:pPr algn="ctr"/>
                      <a:r>
                        <a:rPr lang="es-ES" dirty="0"/>
                        <a:t>26,59%</a:t>
                      </a:r>
                      <a:endParaRPr lang="es-BO" dirty="0"/>
                    </a:p>
                  </a:txBody>
                  <a:tcPr/>
                </a:tc>
                <a:tc>
                  <a:txBody>
                    <a:bodyPr/>
                    <a:lstStyle/>
                    <a:p>
                      <a:pPr algn="ctr"/>
                      <a:r>
                        <a:rPr lang="es-ES" dirty="0"/>
                        <a:t>1,07%</a:t>
                      </a:r>
                      <a:endParaRPr lang="es-BO" dirty="0"/>
                    </a:p>
                  </a:txBody>
                  <a:tcPr/>
                </a:tc>
                <a:extLst>
                  <a:ext uri="{0D108BD9-81ED-4DB2-BD59-A6C34878D82A}">
                    <a16:rowId xmlns:a16="http://schemas.microsoft.com/office/drawing/2014/main" val="3157888768"/>
                  </a:ext>
                </a:extLst>
              </a:tr>
            </a:tbl>
          </a:graphicData>
        </a:graphic>
      </p:graphicFrame>
      <p:sp>
        <p:nvSpPr>
          <p:cNvPr id="3" name="Título 1"/>
          <p:cNvSpPr txBox="1">
            <a:spLocks/>
          </p:cNvSpPr>
          <p:nvPr/>
        </p:nvSpPr>
        <p:spPr>
          <a:xfrm>
            <a:off x="838200" y="1632742"/>
            <a:ext cx="10515600" cy="690733"/>
          </a:xfrm>
          <a:prstGeom prst="rect">
            <a:avLst/>
          </a:prstGeom>
        </p:spPr>
        <p:txBody>
          <a:bodyPr/>
          <a:lstStyle>
            <a:lvl1pPr algn="ctr" defTabSz="914400" rtl="0" eaLnBrk="1" latinLnBrk="0" hangingPunct="1">
              <a:lnSpc>
                <a:spcPct val="90000"/>
              </a:lnSpc>
              <a:spcBef>
                <a:spcPct val="0"/>
              </a:spcBef>
              <a:buNone/>
              <a:defRPr sz="4400" kern="1200">
                <a:solidFill>
                  <a:srgbClr val="006B4F"/>
                </a:solidFill>
                <a:latin typeface="Avenir" panose="020B0503020203020204" pitchFamily="34" charset="0"/>
                <a:ea typeface="+mj-ea"/>
                <a:cs typeface="+mj-cs"/>
              </a:defRPr>
            </a:lvl1pPr>
          </a:lstStyle>
          <a:p>
            <a:r>
              <a:rPr lang="es-BO" dirty="0"/>
              <a:t>Personal</a:t>
            </a:r>
          </a:p>
        </p:txBody>
      </p:sp>
    </p:spTree>
    <p:extLst>
      <p:ext uri="{BB962C8B-B14F-4D97-AF65-F5344CB8AC3E}">
        <p14:creationId xmlns:p14="http://schemas.microsoft.com/office/powerpoint/2010/main" val="3388391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BO" sz="3600" b="1" dirty="0">
                <a:latin typeface="Avenir" panose="020B0503020203020204"/>
              </a:rPr>
              <a:t>FINALIDADES DE LA ENTIDAD (Ley del 22 de enero)</a:t>
            </a:r>
          </a:p>
        </p:txBody>
      </p:sp>
      <p:sp>
        <p:nvSpPr>
          <p:cNvPr id="3" name="Marcador de contenido 2"/>
          <p:cNvSpPr>
            <a:spLocks noGrp="1"/>
          </p:cNvSpPr>
          <p:nvPr>
            <p:ph idx="1"/>
          </p:nvPr>
        </p:nvSpPr>
        <p:spPr/>
        <p:txBody>
          <a:bodyPr>
            <a:noAutofit/>
          </a:bodyPr>
          <a:lstStyle/>
          <a:p>
            <a:r>
              <a:rPr lang="es-ES" sz="1400" dirty="0"/>
              <a:t>Estudiar y dar solución a todos los problemas individuales o colectivos, emergentes de los ciegos de edad adulta, sean nacionales o extranjeros residentes en el país;</a:t>
            </a:r>
          </a:p>
          <a:p>
            <a:r>
              <a:rPr lang="es-ES" sz="1400" dirty="0"/>
              <a:t>Ejercer tuición sobre todas las instituciones de ciegos existentes en el país;</a:t>
            </a:r>
          </a:p>
          <a:p>
            <a:r>
              <a:rPr lang="es-ES" sz="1400" dirty="0"/>
              <a:t>Investigar y realizar los métodos de la tiflología moderna para ponerlos al servicio de la asistencia social, rehabilitación y ayuda a los ciegos y su familia;</a:t>
            </a:r>
          </a:p>
          <a:p>
            <a:r>
              <a:rPr lang="es-ES" sz="1400" dirty="0"/>
              <a:t>Organización de Centros de Readaptación y Formación profesional de ciegos, así como de cursos de alfabetización para los ciegos campesinos;</a:t>
            </a:r>
          </a:p>
          <a:p>
            <a:r>
              <a:rPr lang="es-ES" sz="1400" dirty="0"/>
              <a:t>Promover y orientar la actividad ocupacional de los ciegos rehabilitados;</a:t>
            </a:r>
          </a:p>
          <a:p>
            <a:r>
              <a:rPr lang="es-ES" sz="1400" dirty="0"/>
              <a:t>Dictaminar normas destinadas a la protección de aquellos ciegos cuyas condiciones adicionales a su ceguera no les permitan realizar actividades productivas por sus propios medios;</a:t>
            </a:r>
          </a:p>
          <a:p>
            <a:r>
              <a:rPr lang="es-ES" sz="1400" dirty="0"/>
              <a:t>Investigar las causas que directa o indirectamente causen la ceguera en los individuos;</a:t>
            </a:r>
          </a:p>
          <a:p>
            <a:r>
              <a:rPr lang="es-ES" sz="1400" dirty="0"/>
              <a:t>Organizar Censos y Estadísticas relativas a la Ceguera.</a:t>
            </a:r>
          </a:p>
          <a:p>
            <a:pPr lvl="0" algn="just" fontAlgn="base"/>
            <a:endParaRPr lang="es-BO" sz="2800" dirty="0"/>
          </a:p>
        </p:txBody>
      </p:sp>
    </p:spTree>
    <p:extLst>
      <p:ext uri="{BB962C8B-B14F-4D97-AF65-F5344CB8AC3E}">
        <p14:creationId xmlns:p14="http://schemas.microsoft.com/office/powerpoint/2010/main" val="25332358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838200" y="1632742"/>
            <a:ext cx="10515600" cy="795665"/>
          </a:xfrm>
          <a:prstGeom prst="rect">
            <a:avLst/>
          </a:prstGeom>
        </p:spPr>
        <p:txBody>
          <a:bodyPr/>
          <a:lstStyle>
            <a:lvl1pPr algn="ctr" defTabSz="914400" rtl="0" eaLnBrk="1" latinLnBrk="0" hangingPunct="1">
              <a:lnSpc>
                <a:spcPct val="90000"/>
              </a:lnSpc>
              <a:spcBef>
                <a:spcPct val="0"/>
              </a:spcBef>
              <a:buNone/>
              <a:defRPr sz="4400" kern="1200">
                <a:solidFill>
                  <a:srgbClr val="006B4F"/>
                </a:solidFill>
                <a:latin typeface="Avenir" panose="020B0503020203020204" pitchFamily="34" charset="0"/>
                <a:ea typeface="+mj-ea"/>
                <a:cs typeface="+mj-cs"/>
              </a:defRPr>
            </a:lvl1pPr>
          </a:lstStyle>
          <a:p>
            <a:r>
              <a:rPr lang="es-BO" dirty="0"/>
              <a:t>Escala Salarial</a:t>
            </a:r>
          </a:p>
        </p:txBody>
      </p:sp>
      <p:pic>
        <p:nvPicPr>
          <p:cNvPr id="4" name="Imagen 3">
            <a:extLst>
              <a:ext uri="{FF2B5EF4-FFF2-40B4-BE49-F238E27FC236}">
                <a16:creationId xmlns:a16="http://schemas.microsoft.com/office/drawing/2014/main" id="{5B796CB2-B018-4979-A461-560679D92F82}"/>
              </a:ext>
            </a:extLst>
          </p:cNvPr>
          <p:cNvPicPr>
            <a:picLocks noChangeAspect="1"/>
          </p:cNvPicPr>
          <p:nvPr/>
        </p:nvPicPr>
        <p:blipFill>
          <a:blip r:embed="rId3"/>
          <a:stretch>
            <a:fillRect/>
          </a:stretch>
        </p:blipFill>
        <p:spPr>
          <a:xfrm>
            <a:off x="2595850" y="2428407"/>
            <a:ext cx="10865704" cy="4429593"/>
          </a:xfrm>
          <a:prstGeom prst="rect">
            <a:avLst/>
          </a:prstGeom>
        </p:spPr>
      </p:pic>
    </p:spTree>
    <p:extLst>
      <p:ext uri="{BB962C8B-B14F-4D97-AF65-F5344CB8AC3E}">
        <p14:creationId xmlns:p14="http://schemas.microsoft.com/office/powerpoint/2010/main" val="654879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829338209"/>
              </p:ext>
            </p:extLst>
          </p:nvPr>
        </p:nvGraphicFramePr>
        <p:xfrm>
          <a:off x="1978703" y="2443789"/>
          <a:ext cx="7959777" cy="4211320"/>
        </p:xfrm>
        <a:graphic>
          <a:graphicData uri="http://schemas.openxmlformats.org/drawingml/2006/table">
            <a:tbl>
              <a:tblPr firstRow="1" bandRow="1">
                <a:tableStyleId>{00A15C55-8517-42AA-B614-E9B94910E393}</a:tableStyleId>
              </a:tblPr>
              <a:tblGrid>
                <a:gridCol w="2653259">
                  <a:extLst>
                    <a:ext uri="{9D8B030D-6E8A-4147-A177-3AD203B41FA5}">
                      <a16:colId xmlns:a16="http://schemas.microsoft.com/office/drawing/2014/main" val="2168611525"/>
                    </a:ext>
                  </a:extLst>
                </a:gridCol>
                <a:gridCol w="1465817">
                  <a:extLst>
                    <a:ext uri="{9D8B030D-6E8A-4147-A177-3AD203B41FA5}">
                      <a16:colId xmlns:a16="http://schemas.microsoft.com/office/drawing/2014/main" val="1430441039"/>
                    </a:ext>
                  </a:extLst>
                </a:gridCol>
                <a:gridCol w="3840701">
                  <a:extLst>
                    <a:ext uri="{9D8B030D-6E8A-4147-A177-3AD203B41FA5}">
                      <a16:colId xmlns:a16="http://schemas.microsoft.com/office/drawing/2014/main" val="937605541"/>
                    </a:ext>
                  </a:extLst>
                </a:gridCol>
              </a:tblGrid>
              <a:tr h="370840">
                <a:tc>
                  <a:txBody>
                    <a:bodyPr/>
                    <a:lstStyle/>
                    <a:p>
                      <a:pPr algn="ctr"/>
                      <a:r>
                        <a:rPr lang="es-ES" dirty="0"/>
                        <a:t>Tipo</a:t>
                      </a:r>
                      <a:endParaRPr lang="es-BO" dirty="0"/>
                    </a:p>
                  </a:txBody>
                  <a:tcPr/>
                </a:tc>
                <a:tc>
                  <a:txBody>
                    <a:bodyPr/>
                    <a:lstStyle/>
                    <a:p>
                      <a:pPr algn="ctr"/>
                      <a:r>
                        <a:rPr lang="es-ES" dirty="0"/>
                        <a:t>Cantidad</a:t>
                      </a:r>
                      <a:endParaRPr lang="es-BO" dirty="0"/>
                    </a:p>
                  </a:txBody>
                  <a:tcPr/>
                </a:tc>
                <a:tc>
                  <a:txBody>
                    <a:bodyPr/>
                    <a:lstStyle/>
                    <a:p>
                      <a:pPr algn="ctr"/>
                      <a:r>
                        <a:rPr lang="es-BO" dirty="0"/>
                        <a:t>Descripción</a:t>
                      </a:r>
                    </a:p>
                  </a:txBody>
                  <a:tcPr/>
                </a:tc>
                <a:extLst>
                  <a:ext uri="{0D108BD9-81ED-4DB2-BD59-A6C34878D82A}">
                    <a16:rowId xmlns:a16="http://schemas.microsoft.com/office/drawing/2014/main" val="1620689925"/>
                  </a:ext>
                </a:extLst>
              </a:tr>
              <a:tr h="370840">
                <a:tc>
                  <a:txBody>
                    <a:bodyPr/>
                    <a:lstStyle/>
                    <a:p>
                      <a:r>
                        <a:rPr lang="es-ES" dirty="0"/>
                        <a:t>Bienes</a:t>
                      </a:r>
                      <a:endParaRPr lang="es-BO" dirty="0"/>
                    </a:p>
                  </a:txBody>
                  <a:tcPr/>
                </a:tc>
                <a:tc>
                  <a:txBody>
                    <a:bodyPr/>
                    <a:lstStyle/>
                    <a:p>
                      <a:pPr algn="ctr"/>
                      <a:r>
                        <a:rPr lang="es-ES" dirty="0"/>
                        <a:t>12</a:t>
                      </a:r>
                      <a:endParaRPr lang="es-BO" dirty="0"/>
                    </a:p>
                  </a:txBody>
                  <a:tcPr/>
                </a:tc>
                <a:tc>
                  <a:txBody>
                    <a:bodyPr/>
                    <a:lstStyle/>
                    <a:p>
                      <a:r>
                        <a:rPr lang="es-ES" dirty="0"/>
                        <a:t>Víveres, </a:t>
                      </a:r>
                      <a:r>
                        <a:rPr lang="es-ES" dirty="0" err="1"/>
                        <a:t>toners</a:t>
                      </a:r>
                      <a:r>
                        <a:rPr lang="es-ES" dirty="0"/>
                        <a:t> de tinta, </a:t>
                      </a:r>
                      <a:r>
                        <a:rPr lang="es-ES" dirty="0" err="1"/>
                        <a:t>ribbons</a:t>
                      </a:r>
                      <a:r>
                        <a:rPr lang="es-ES" dirty="0"/>
                        <a:t>, matriz para ábacos, servidor de respaldo. </a:t>
                      </a:r>
                      <a:endParaRPr lang="es-BO" dirty="0"/>
                    </a:p>
                  </a:txBody>
                  <a:tcPr/>
                </a:tc>
                <a:extLst>
                  <a:ext uri="{0D108BD9-81ED-4DB2-BD59-A6C34878D82A}">
                    <a16:rowId xmlns:a16="http://schemas.microsoft.com/office/drawing/2014/main" val="1819957875"/>
                  </a:ext>
                </a:extLst>
              </a:tr>
              <a:tr h="370840">
                <a:tc>
                  <a:txBody>
                    <a:bodyPr/>
                    <a:lstStyle/>
                    <a:p>
                      <a:r>
                        <a:rPr lang="es-ES" dirty="0"/>
                        <a:t>Consultorías</a:t>
                      </a:r>
                      <a:endParaRPr lang="es-BO" dirty="0"/>
                    </a:p>
                  </a:txBody>
                  <a:tcPr/>
                </a:tc>
                <a:tc>
                  <a:txBody>
                    <a:bodyPr/>
                    <a:lstStyle/>
                    <a:p>
                      <a:pPr algn="ctr"/>
                      <a:r>
                        <a:rPr lang="es-ES" dirty="0"/>
                        <a:t>11</a:t>
                      </a:r>
                      <a:endParaRPr lang="es-BO" dirty="0"/>
                    </a:p>
                  </a:txBody>
                  <a:tcPr/>
                </a:tc>
                <a:tc>
                  <a:txBody>
                    <a:bodyPr/>
                    <a:lstStyle/>
                    <a:p>
                      <a:r>
                        <a:rPr lang="es-ES" dirty="0"/>
                        <a:t>Trabajadores sociales (OR y CBBA), Rehabilitadores </a:t>
                      </a:r>
                      <a:r>
                        <a:rPr lang="es-ES" dirty="0" err="1"/>
                        <a:t>OyM</a:t>
                      </a:r>
                      <a:r>
                        <a:rPr lang="es-ES" dirty="0"/>
                        <a:t> (BN y SC), Rehabilitadores AVD (BN y SC), Rehabilitador AC (SC), Cocineros (CH y PT), Oftalmólogo para revisión de certificados y Consultor Taller de </a:t>
                      </a:r>
                      <a:r>
                        <a:rPr lang="es-ES" dirty="0" err="1"/>
                        <a:t>Musicografía</a:t>
                      </a:r>
                      <a:r>
                        <a:rPr lang="es-ES" dirty="0"/>
                        <a:t> Braille.</a:t>
                      </a:r>
                      <a:endParaRPr lang="es-BO" dirty="0"/>
                    </a:p>
                  </a:txBody>
                  <a:tcPr/>
                </a:tc>
                <a:extLst>
                  <a:ext uri="{0D108BD9-81ED-4DB2-BD59-A6C34878D82A}">
                    <a16:rowId xmlns:a16="http://schemas.microsoft.com/office/drawing/2014/main" val="3248949493"/>
                  </a:ext>
                </a:extLst>
              </a:tr>
              <a:tr h="370840">
                <a:tc>
                  <a:txBody>
                    <a:bodyPr/>
                    <a:lstStyle/>
                    <a:p>
                      <a:r>
                        <a:rPr lang="es-ES" dirty="0"/>
                        <a:t>Servicios Generales</a:t>
                      </a:r>
                      <a:endParaRPr lang="es-BO" dirty="0"/>
                    </a:p>
                  </a:txBody>
                  <a:tcPr/>
                </a:tc>
                <a:tc>
                  <a:txBody>
                    <a:bodyPr/>
                    <a:lstStyle/>
                    <a:p>
                      <a:pPr algn="ctr"/>
                      <a:r>
                        <a:rPr lang="es-ES" dirty="0"/>
                        <a:t>5</a:t>
                      </a:r>
                    </a:p>
                    <a:p>
                      <a:pPr algn="ctr"/>
                      <a:endParaRPr lang="es-BO" dirty="0"/>
                    </a:p>
                  </a:txBody>
                  <a:tcPr/>
                </a:tc>
                <a:tc>
                  <a:txBody>
                    <a:bodyPr/>
                    <a:lstStyle/>
                    <a:p>
                      <a:r>
                        <a:rPr lang="es-ES" dirty="0"/>
                        <a:t>Contratación de servicio de internet (2), Courier, servicios de notaría y para elaborar pizarrillas carta.</a:t>
                      </a:r>
                      <a:endParaRPr lang="es-BO" dirty="0"/>
                    </a:p>
                  </a:txBody>
                  <a:tcPr/>
                </a:tc>
                <a:extLst>
                  <a:ext uri="{0D108BD9-81ED-4DB2-BD59-A6C34878D82A}">
                    <a16:rowId xmlns:a16="http://schemas.microsoft.com/office/drawing/2014/main" val="226435123"/>
                  </a:ext>
                </a:extLst>
              </a:tr>
            </a:tbl>
          </a:graphicData>
        </a:graphic>
      </p:graphicFrame>
      <p:sp>
        <p:nvSpPr>
          <p:cNvPr id="3" name="Título 1"/>
          <p:cNvSpPr txBox="1">
            <a:spLocks/>
          </p:cNvSpPr>
          <p:nvPr/>
        </p:nvSpPr>
        <p:spPr>
          <a:xfrm>
            <a:off x="838200" y="1632742"/>
            <a:ext cx="10515600" cy="630773"/>
          </a:xfrm>
          <a:prstGeom prst="rect">
            <a:avLst/>
          </a:prstGeom>
        </p:spPr>
        <p:txBody>
          <a:bodyPr/>
          <a:lstStyle>
            <a:lvl1pPr algn="ctr" defTabSz="914400" rtl="0" eaLnBrk="1" latinLnBrk="0" hangingPunct="1">
              <a:lnSpc>
                <a:spcPct val="90000"/>
              </a:lnSpc>
              <a:spcBef>
                <a:spcPct val="0"/>
              </a:spcBef>
              <a:buNone/>
              <a:defRPr sz="4400" kern="1200">
                <a:solidFill>
                  <a:srgbClr val="006B4F"/>
                </a:solidFill>
                <a:latin typeface="Avenir" panose="020B0503020203020204" pitchFamily="34" charset="0"/>
                <a:ea typeface="+mj-ea"/>
                <a:cs typeface="+mj-cs"/>
              </a:defRPr>
            </a:lvl1pPr>
          </a:lstStyle>
          <a:p>
            <a:r>
              <a:rPr lang="es-ES" dirty="0"/>
              <a:t>Plan Anual de Contrataciones (PAC – SICOES) </a:t>
            </a:r>
            <a:endParaRPr lang="es-BO" dirty="0"/>
          </a:p>
        </p:txBody>
      </p:sp>
    </p:spTree>
    <p:extLst>
      <p:ext uri="{BB962C8B-B14F-4D97-AF65-F5344CB8AC3E}">
        <p14:creationId xmlns:p14="http://schemas.microsoft.com/office/powerpoint/2010/main" val="37159620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pPr algn="l"/>
            <a:r>
              <a:rPr lang="es-BO" dirty="0"/>
              <a:t>Gracias por su atención.</a:t>
            </a:r>
          </a:p>
        </p:txBody>
      </p:sp>
    </p:spTree>
    <p:extLst>
      <p:ext uri="{BB962C8B-B14F-4D97-AF65-F5344CB8AC3E}">
        <p14:creationId xmlns:p14="http://schemas.microsoft.com/office/powerpoint/2010/main" val="188959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BO" sz="3600" b="1" dirty="0">
                <a:latin typeface="Avenir" panose="020B0503020203020204"/>
              </a:rPr>
              <a:t>FINALIDADES DE LA ENTIDAD DS 08083</a:t>
            </a:r>
          </a:p>
        </p:txBody>
      </p:sp>
      <p:sp>
        <p:nvSpPr>
          <p:cNvPr id="3" name="Marcador de contenido 2"/>
          <p:cNvSpPr>
            <a:spLocks noGrp="1"/>
          </p:cNvSpPr>
          <p:nvPr>
            <p:ph idx="1"/>
          </p:nvPr>
        </p:nvSpPr>
        <p:spPr/>
        <p:txBody>
          <a:bodyPr>
            <a:noAutofit/>
          </a:bodyPr>
          <a:lstStyle/>
          <a:p>
            <a:r>
              <a:rPr lang="es-ES" sz="1400" dirty="0"/>
              <a:t>Planificar la acción del Estado orientada a la atención de los ciegos adultos residentes en el país, para integrarlos a la comunidad. </a:t>
            </a:r>
          </a:p>
          <a:p>
            <a:r>
              <a:rPr lang="es-ES" sz="1400" dirty="0"/>
              <a:t>Ejercer tuición entre todas las organizaciones públicas y privadas de atención al ciego adulto que existe en el territorio de la República y coordina la acción con el Consejo Nacional del Menor y otros organismos destinados al servicio del niño ciego. </a:t>
            </a:r>
          </a:p>
          <a:p>
            <a:r>
              <a:rPr lang="es-ES" sz="1400" dirty="0"/>
              <a:t>Organiza centros de Rehabilitación y formación profesional que tiendan a elevar el nivel profesional, económico y social de los ciegos adultos. </a:t>
            </a:r>
          </a:p>
          <a:p>
            <a:r>
              <a:rPr lang="es-ES" sz="1400" dirty="0"/>
              <a:t>Fomentar la organización de Bibliotecas, Clubes Sociales, Casas Habitaciones y demás actividades que coadyuven el mejoramiento individual y familiar del ciego boliviano. </a:t>
            </a:r>
          </a:p>
          <a:p>
            <a:r>
              <a:rPr lang="es-ES" sz="1400" dirty="0"/>
              <a:t>Ejecutar programas de rehabilitación, y promoción social de los ciegos. </a:t>
            </a:r>
          </a:p>
          <a:p>
            <a:r>
              <a:rPr lang="es-ES" sz="1400" dirty="0"/>
              <a:t>Coadyuvar al Ministerio de Salud Pública en la prevención de la Ceguera. </a:t>
            </a:r>
          </a:p>
          <a:p>
            <a:r>
              <a:rPr lang="es-ES" sz="1400" dirty="0"/>
              <a:t>Controla y evalúa la ejecución de programas de acuerdo a planes de trabajo y presupuestaciones previamente aprobados. </a:t>
            </a:r>
          </a:p>
          <a:p>
            <a:pPr lvl="0" algn="just" fontAlgn="base"/>
            <a:endParaRPr lang="es-BO" sz="2800" dirty="0"/>
          </a:p>
        </p:txBody>
      </p:sp>
    </p:spTree>
    <p:extLst>
      <p:ext uri="{BB962C8B-B14F-4D97-AF65-F5344CB8AC3E}">
        <p14:creationId xmlns:p14="http://schemas.microsoft.com/office/powerpoint/2010/main" val="1108968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BO" b="1" dirty="0">
                <a:latin typeface="Avenir" panose="020B0503020203020204"/>
              </a:rPr>
              <a:t>Máxima Autoridad Ejecutiva</a:t>
            </a:r>
          </a:p>
        </p:txBody>
      </p:sp>
      <p:sp>
        <p:nvSpPr>
          <p:cNvPr id="3" name="Marcador de contenido 2"/>
          <p:cNvSpPr>
            <a:spLocks noGrp="1"/>
          </p:cNvSpPr>
          <p:nvPr>
            <p:ph idx="1"/>
          </p:nvPr>
        </p:nvSpPr>
        <p:spPr>
          <a:xfrm>
            <a:off x="4308530" y="2868610"/>
            <a:ext cx="7058891" cy="3128963"/>
          </a:xfrm>
        </p:spPr>
        <p:txBody>
          <a:bodyPr/>
          <a:lstStyle/>
          <a:p>
            <a:pPr marL="0" indent="0" algn="ctr">
              <a:buNone/>
            </a:pPr>
            <a:r>
              <a:rPr lang="es-BO" b="1" dirty="0"/>
              <a:t>Sr. René Ugarte López</a:t>
            </a:r>
          </a:p>
          <a:p>
            <a:pPr marL="0" indent="0" algn="ctr">
              <a:buNone/>
            </a:pPr>
            <a:r>
              <a:rPr lang="es-BO" b="1" dirty="0"/>
              <a:t>Director General Ejecutivo</a:t>
            </a:r>
          </a:p>
          <a:p>
            <a:pPr marL="0" indent="0" algn="ctr">
              <a:buNone/>
            </a:pPr>
            <a:r>
              <a:rPr lang="es-ES" dirty="0"/>
              <a:t>Es licenciado en Derecho Ciencias Políticas y Sociales</a:t>
            </a:r>
            <a:endParaRPr lang="es-BO" dirty="0"/>
          </a:p>
        </p:txBody>
      </p:sp>
      <p:pic>
        <p:nvPicPr>
          <p:cNvPr id="6" name="Imagen 5">
            <a:extLst>
              <a:ext uri="{FF2B5EF4-FFF2-40B4-BE49-F238E27FC236}">
                <a16:creationId xmlns:a16="http://schemas.microsoft.com/office/drawing/2014/main" id="{B92D1466-9BED-4F5F-A3D3-58F60782C6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4579" y="2655251"/>
            <a:ext cx="3716733" cy="2375938"/>
          </a:xfrm>
          <a:prstGeom prst="rect">
            <a:avLst/>
          </a:prstGeom>
        </p:spPr>
      </p:pic>
    </p:spTree>
    <p:extLst>
      <p:ext uri="{BB962C8B-B14F-4D97-AF65-F5344CB8AC3E}">
        <p14:creationId xmlns:p14="http://schemas.microsoft.com/office/powerpoint/2010/main" val="2143662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409075"/>
            <a:ext cx="10515600" cy="854438"/>
          </a:xfrm>
        </p:spPr>
        <p:txBody>
          <a:bodyPr/>
          <a:lstStyle/>
          <a:p>
            <a:r>
              <a:rPr lang="es-ES" dirty="0"/>
              <a:t>ENFOQUE POLÍTICO</a:t>
            </a:r>
            <a:endParaRPr lang="es-BO" dirty="0"/>
          </a:p>
        </p:txBody>
      </p:sp>
      <p:sp>
        <p:nvSpPr>
          <p:cNvPr id="3" name="Marcador de contenido 2"/>
          <p:cNvSpPr>
            <a:spLocks noGrp="1"/>
          </p:cNvSpPr>
          <p:nvPr>
            <p:ph idx="1"/>
          </p:nvPr>
        </p:nvSpPr>
        <p:spPr>
          <a:xfrm>
            <a:off x="838200" y="2263514"/>
            <a:ext cx="10515600" cy="3913447"/>
          </a:xfrm>
        </p:spPr>
        <p:txBody>
          <a:bodyPr>
            <a:normAutofit fontScale="92500"/>
          </a:bodyPr>
          <a:lstStyle/>
          <a:p>
            <a:pPr marL="0" indent="0" algn="just">
              <a:buNone/>
            </a:pPr>
            <a:r>
              <a:rPr lang="es-ES" dirty="0"/>
              <a:t>El objetivo de la planificación de la gestión pública del I.B.C. es que las personas ciegas en Bolivia cuenten con recursos materiales e inmateriales para desarrollarse íntegramente y de manera conjunta con el país, transformándose en un sector competitivo y productivo.</a:t>
            </a:r>
          </a:p>
          <a:p>
            <a:pPr marL="0" indent="0" algn="just">
              <a:buNone/>
            </a:pPr>
            <a:r>
              <a:rPr lang="es-ES" dirty="0"/>
              <a:t>De esta forma el I.B.C., alineado al enfoque político nacional, busca implementar el paradigma del Vivir Bien, partiendo desde el Saber Crecer, hacia un habitad próspero, saludable, armonioso y común para todos los bolivianos, siempre en el marco de los valores AMA QHILLA, AMA LLULLA, AMA SUWA.</a:t>
            </a:r>
          </a:p>
        </p:txBody>
      </p:sp>
    </p:spTree>
    <p:extLst>
      <p:ext uri="{BB962C8B-B14F-4D97-AF65-F5344CB8AC3E}">
        <p14:creationId xmlns:p14="http://schemas.microsoft.com/office/powerpoint/2010/main" val="3639807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409075"/>
            <a:ext cx="10515600" cy="854438"/>
          </a:xfrm>
        </p:spPr>
        <p:txBody>
          <a:bodyPr/>
          <a:lstStyle/>
          <a:p>
            <a:r>
              <a:rPr lang="es-BO" dirty="0"/>
              <a:t>MISIÓN</a:t>
            </a:r>
          </a:p>
        </p:txBody>
      </p:sp>
      <p:sp>
        <p:nvSpPr>
          <p:cNvPr id="3" name="Marcador de contenido 2"/>
          <p:cNvSpPr>
            <a:spLocks noGrp="1"/>
          </p:cNvSpPr>
          <p:nvPr>
            <p:ph idx="1"/>
          </p:nvPr>
        </p:nvSpPr>
        <p:spPr>
          <a:xfrm>
            <a:off x="838200" y="2263514"/>
            <a:ext cx="10515600" cy="3913447"/>
          </a:xfrm>
        </p:spPr>
        <p:txBody>
          <a:bodyPr>
            <a:normAutofit/>
          </a:bodyPr>
          <a:lstStyle/>
          <a:p>
            <a:pPr marL="0" indent="0" algn="just">
              <a:buNone/>
            </a:pPr>
            <a:r>
              <a:rPr lang="es-ES" dirty="0"/>
              <a:t>El Instituto Boliviano de la Ceguera planifica la acción del Estado para contribuir a la inclusión plena de las personas ciegas a través de la habilitación, rehabilitación integral y producción de material </a:t>
            </a:r>
            <a:r>
              <a:rPr lang="es-ES" dirty="0" err="1"/>
              <a:t>tiflotécnico</a:t>
            </a:r>
            <a:r>
              <a:rPr lang="es-ES" dirty="0"/>
              <a:t>, con tuición sobre todas las organizaciones de, y para personas ciegas..</a:t>
            </a:r>
            <a:endParaRPr lang="es-BO" dirty="0"/>
          </a:p>
        </p:txBody>
      </p:sp>
    </p:spTree>
    <p:extLst>
      <p:ext uri="{BB962C8B-B14F-4D97-AF65-F5344CB8AC3E}">
        <p14:creationId xmlns:p14="http://schemas.microsoft.com/office/powerpoint/2010/main" val="3928653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439056"/>
            <a:ext cx="10515600" cy="764498"/>
          </a:xfrm>
        </p:spPr>
        <p:txBody>
          <a:bodyPr/>
          <a:lstStyle/>
          <a:p>
            <a:r>
              <a:rPr lang="es-BO" dirty="0"/>
              <a:t>VISIÓN</a:t>
            </a:r>
          </a:p>
        </p:txBody>
      </p:sp>
      <p:sp>
        <p:nvSpPr>
          <p:cNvPr id="3" name="Marcador de contenido 2"/>
          <p:cNvSpPr>
            <a:spLocks noGrp="1"/>
          </p:cNvSpPr>
          <p:nvPr>
            <p:ph idx="1"/>
          </p:nvPr>
        </p:nvSpPr>
        <p:spPr>
          <a:xfrm>
            <a:off x="838200" y="2308485"/>
            <a:ext cx="10515600" cy="3868477"/>
          </a:xfrm>
        </p:spPr>
        <p:txBody>
          <a:bodyPr>
            <a:normAutofit/>
          </a:bodyPr>
          <a:lstStyle/>
          <a:p>
            <a:pPr marL="0" indent="0" algn="just">
              <a:buNone/>
            </a:pPr>
            <a:r>
              <a:rPr lang="es-ES" dirty="0"/>
              <a:t>El año 2025 el Instituto Boliviano de la Ceguera es la entidad especializada en la temática de la ceguera, que brinda sus servicios con excelencia para la inclusión plena de las personas ciegas, contando para ello, con una gestión técnica, operativa y administrativa fortalecida, con infraestructura y tecnología óptima.</a:t>
            </a:r>
            <a:endParaRPr lang="es-BO" dirty="0"/>
          </a:p>
        </p:txBody>
      </p:sp>
    </p:spTree>
    <p:extLst>
      <p:ext uri="{BB962C8B-B14F-4D97-AF65-F5344CB8AC3E}">
        <p14:creationId xmlns:p14="http://schemas.microsoft.com/office/powerpoint/2010/main" val="1435596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35182" y="1161688"/>
            <a:ext cx="10515600" cy="805658"/>
          </a:xfrm>
        </p:spPr>
        <p:txBody>
          <a:bodyPr/>
          <a:lstStyle/>
          <a:p>
            <a:r>
              <a:rPr lang="es-BO" dirty="0"/>
              <a:t>Estructura Organizacional</a:t>
            </a:r>
          </a:p>
        </p:txBody>
      </p:sp>
      <p:grpSp>
        <p:nvGrpSpPr>
          <p:cNvPr id="9" name="Grupo 8"/>
          <p:cNvGrpSpPr/>
          <p:nvPr/>
        </p:nvGrpSpPr>
        <p:grpSpPr>
          <a:xfrm>
            <a:off x="1371600" y="2318770"/>
            <a:ext cx="9277571" cy="3594100"/>
            <a:chOff x="1125" y="4950"/>
            <a:chExt cx="11691" cy="5677"/>
          </a:xfrm>
          <a:solidFill>
            <a:schemeClr val="bg1"/>
          </a:solidFill>
        </p:grpSpPr>
        <p:sp>
          <p:nvSpPr>
            <p:cNvPr id="10" name="Rectángulo 9"/>
            <p:cNvSpPr/>
            <p:nvPr/>
          </p:nvSpPr>
          <p:spPr>
            <a:xfrm>
              <a:off x="6828" y="6795"/>
              <a:ext cx="1438" cy="809"/>
            </a:xfrm>
            <a:prstGeom prst="rect">
              <a:avLst/>
            </a:prstGeom>
            <a:grpFill/>
            <a:ln w="9525" cap="flat" cmpd="sng">
              <a:solidFill>
                <a:schemeClr val="tx2"/>
              </a:solidFill>
              <a:prstDash val="solid"/>
              <a:miter/>
              <a:headEnd type="none" w="med" len="med"/>
              <a:tailEnd type="none" w="med" len="med"/>
            </a:ln>
          </p:spPr>
          <p:txBody>
            <a:bodyPr lIns="0" tIns="45700" rIns="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Dirección de Gestión y Análisis Jurídico</a:t>
              </a:r>
              <a:endParaRPr lang="es-BO" sz="1100">
                <a:effectLst/>
                <a:latin typeface="Arial" panose="020B0604020202020204" pitchFamily="34" charset="0"/>
                <a:ea typeface="Arial" panose="020B0604020202020204" pitchFamily="34" charset="0"/>
              </a:endParaRPr>
            </a:p>
          </p:txBody>
        </p:sp>
        <p:sp>
          <p:nvSpPr>
            <p:cNvPr id="11" name="Rectángulo 10"/>
            <p:cNvSpPr/>
            <p:nvPr/>
          </p:nvSpPr>
          <p:spPr>
            <a:xfrm>
              <a:off x="3053" y="6744"/>
              <a:ext cx="1643" cy="1026"/>
            </a:xfrm>
            <a:prstGeom prst="rect">
              <a:avLst/>
            </a:prstGeom>
            <a:grpFill/>
            <a:ln w="9525" cap="flat" cmpd="sng">
              <a:solidFill>
                <a:schemeClr val="tx2"/>
              </a:solidFill>
              <a:prstDash val="solid"/>
              <a:miter/>
              <a:headEnd type="none" w="med" len="med"/>
              <a:tailEnd type="none" w="med" len="med"/>
            </a:ln>
          </p:spPr>
          <p:txBody>
            <a:bodyPr lIns="91425" tIns="45700" rIns="91425"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Dirección de Planificación Institucional y RR.TT.</a:t>
              </a:r>
              <a:endParaRPr lang="es-BO" sz="1100">
                <a:effectLst/>
                <a:latin typeface="Arial" panose="020B0604020202020204" pitchFamily="34" charset="0"/>
                <a:ea typeface="Arial" panose="020B0604020202020204" pitchFamily="34" charset="0"/>
              </a:endParaRPr>
            </a:p>
          </p:txBody>
        </p:sp>
        <p:sp>
          <p:nvSpPr>
            <p:cNvPr id="12" name="Rectángulo 11"/>
            <p:cNvSpPr/>
            <p:nvPr/>
          </p:nvSpPr>
          <p:spPr>
            <a:xfrm>
              <a:off x="8449" y="6820"/>
              <a:ext cx="1776" cy="804"/>
            </a:xfrm>
            <a:prstGeom prst="rect">
              <a:avLst/>
            </a:prstGeom>
            <a:grpFill/>
            <a:ln w="9525" cap="flat" cmpd="sng">
              <a:solidFill>
                <a:schemeClr val="tx2"/>
              </a:solidFill>
              <a:prstDash val="solid"/>
              <a:miter/>
              <a:headEnd type="none" w="med" len="med"/>
              <a:tailEnd type="none" w="med" len="med"/>
            </a:ln>
          </p:spPr>
          <p:txBody>
            <a:bodyPr lIns="91425" tIns="45700" rIns="91425"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Dirección Administrativa Financiera</a:t>
              </a:r>
              <a:endParaRPr lang="es-BO" sz="1100">
                <a:effectLst/>
                <a:latin typeface="Arial" panose="020B0604020202020204" pitchFamily="34" charset="0"/>
                <a:ea typeface="Arial" panose="020B0604020202020204" pitchFamily="34" charset="0"/>
              </a:endParaRPr>
            </a:p>
          </p:txBody>
        </p:sp>
        <p:cxnSp>
          <p:nvCxnSpPr>
            <p:cNvPr id="13" name="Conector recto de flecha 12"/>
            <p:cNvCxnSpPr/>
            <p:nvPr/>
          </p:nvCxnSpPr>
          <p:spPr>
            <a:xfrm>
              <a:off x="6440" y="5452"/>
              <a:ext cx="0" cy="353"/>
            </a:xfrm>
            <a:prstGeom prst="straightConnector1">
              <a:avLst/>
            </a:prstGeom>
            <a:grpFill/>
            <a:ln w="9525" cap="flat" cmpd="sng">
              <a:solidFill>
                <a:schemeClr val="tx2"/>
              </a:solidFill>
              <a:prstDash val="solid"/>
              <a:miter/>
              <a:headEnd type="none" w="med" len="med"/>
              <a:tailEnd type="none" w="med" len="med"/>
            </a:ln>
          </p:spPr>
        </p:cxnSp>
        <p:cxnSp>
          <p:nvCxnSpPr>
            <p:cNvPr id="14" name="Conector recto de flecha 13"/>
            <p:cNvCxnSpPr/>
            <p:nvPr/>
          </p:nvCxnSpPr>
          <p:spPr>
            <a:xfrm>
              <a:off x="6440" y="6377"/>
              <a:ext cx="0" cy="233"/>
            </a:xfrm>
            <a:prstGeom prst="straightConnector1">
              <a:avLst/>
            </a:prstGeom>
            <a:grpFill/>
            <a:ln w="9525" cap="flat" cmpd="sng">
              <a:solidFill>
                <a:schemeClr val="tx2"/>
              </a:solidFill>
              <a:prstDash val="solid"/>
              <a:miter/>
              <a:headEnd type="none" w="med" len="med"/>
              <a:tailEnd type="none" w="med" len="med"/>
            </a:ln>
          </p:spPr>
        </p:cxnSp>
        <p:sp>
          <p:nvSpPr>
            <p:cNvPr id="15" name="Rectángulo 14"/>
            <p:cNvSpPr/>
            <p:nvPr/>
          </p:nvSpPr>
          <p:spPr>
            <a:xfrm>
              <a:off x="4879" y="6820"/>
              <a:ext cx="1442" cy="570"/>
            </a:xfrm>
            <a:prstGeom prst="rect">
              <a:avLst/>
            </a:prstGeom>
            <a:grpFill/>
            <a:ln w="9525" cap="flat" cmpd="sng">
              <a:solidFill>
                <a:schemeClr val="tx2"/>
              </a:solidFill>
              <a:prstDash val="solid"/>
              <a:miter/>
              <a:headEnd type="none" w="med" len="med"/>
              <a:tailEnd type="none" w="med" len="med"/>
            </a:ln>
          </p:spPr>
          <p:txBody>
            <a:bodyPr lIns="0" tIns="45700" rIns="91425"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Dirección de Gestión Social</a:t>
              </a:r>
              <a:endParaRPr lang="es-BO" sz="1100">
                <a:effectLst/>
                <a:latin typeface="Arial" panose="020B0604020202020204" pitchFamily="34" charset="0"/>
                <a:ea typeface="Arial" panose="020B0604020202020204" pitchFamily="34" charset="0"/>
              </a:endParaRPr>
            </a:p>
          </p:txBody>
        </p:sp>
        <p:cxnSp>
          <p:nvCxnSpPr>
            <p:cNvPr id="16" name="Conector recto de flecha 15"/>
            <p:cNvCxnSpPr/>
            <p:nvPr/>
          </p:nvCxnSpPr>
          <p:spPr>
            <a:xfrm>
              <a:off x="3847" y="6609"/>
              <a:ext cx="5427" cy="0"/>
            </a:xfrm>
            <a:prstGeom prst="straightConnector1">
              <a:avLst/>
            </a:prstGeom>
            <a:grpFill/>
            <a:ln w="9525" cap="flat" cmpd="sng">
              <a:solidFill>
                <a:schemeClr val="tx2"/>
              </a:solidFill>
              <a:prstDash val="solid"/>
              <a:miter/>
              <a:headEnd type="none" w="med" len="med"/>
              <a:tailEnd type="none" w="med" len="med"/>
            </a:ln>
          </p:spPr>
        </p:cxnSp>
        <p:cxnSp>
          <p:nvCxnSpPr>
            <p:cNvPr id="17" name="Conector recto de flecha 16"/>
            <p:cNvCxnSpPr/>
            <p:nvPr/>
          </p:nvCxnSpPr>
          <p:spPr>
            <a:xfrm>
              <a:off x="3836" y="6609"/>
              <a:ext cx="0" cy="219"/>
            </a:xfrm>
            <a:prstGeom prst="straightConnector1">
              <a:avLst/>
            </a:prstGeom>
            <a:grpFill/>
            <a:ln w="9525" cap="flat" cmpd="sng">
              <a:solidFill>
                <a:schemeClr val="tx2"/>
              </a:solidFill>
              <a:prstDash val="solid"/>
              <a:miter/>
              <a:headEnd type="none" w="med" len="med"/>
              <a:tailEnd type="none" w="med" len="med"/>
            </a:ln>
          </p:spPr>
        </p:cxnSp>
        <p:cxnSp>
          <p:nvCxnSpPr>
            <p:cNvPr id="18" name="Conector recto de flecha 17"/>
            <p:cNvCxnSpPr/>
            <p:nvPr/>
          </p:nvCxnSpPr>
          <p:spPr>
            <a:xfrm>
              <a:off x="9279" y="6601"/>
              <a:ext cx="0" cy="219"/>
            </a:xfrm>
            <a:prstGeom prst="straightConnector1">
              <a:avLst/>
            </a:prstGeom>
            <a:grpFill/>
            <a:ln w="9525" cap="flat" cmpd="sng">
              <a:solidFill>
                <a:schemeClr val="tx2"/>
              </a:solidFill>
              <a:prstDash val="solid"/>
              <a:miter/>
              <a:headEnd type="none" w="med" len="med"/>
              <a:tailEnd type="none" w="med" len="med"/>
            </a:ln>
          </p:spPr>
        </p:cxnSp>
        <p:cxnSp>
          <p:nvCxnSpPr>
            <p:cNvPr id="19" name="Conector recto de flecha 18"/>
            <p:cNvCxnSpPr/>
            <p:nvPr/>
          </p:nvCxnSpPr>
          <p:spPr>
            <a:xfrm>
              <a:off x="1761" y="8166"/>
              <a:ext cx="11055" cy="0"/>
            </a:xfrm>
            <a:prstGeom prst="straightConnector1">
              <a:avLst/>
            </a:prstGeom>
            <a:grpFill/>
            <a:ln w="9525" cap="flat" cmpd="sng">
              <a:solidFill>
                <a:schemeClr val="tx2"/>
              </a:solidFill>
              <a:prstDash val="solid"/>
              <a:miter/>
              <a:headEnd type="none" w="med" len="med"/>
              <a:tailEnd type="none" w="med" len="med"/>
            </a:ln>
          </p:spPr>
        </p:cxnSp>
        <p:cxnSp>
          <p:nvCxnSpPr>
            <p:cNvPr id="20" name="Conector recto de flecha 19"/>
            <p:cNvCxnSpPr/>
            <p:nvPr/>
          </p:nvCxnSpPr>
          <p:spPr>
            <a:xfrm>
              <a:off x="2848" y="8155"/>
              <a:ext cx="0" cy="333"/>
            </a:xfrm>
            <a:prstGeom prst="straightConnector1">
              <a:avLst/>
            </a:prstGeom>
            <a:grpFill/>
            <a:ln w="9525" cap="flat" cmpd="sng">
              <a:solidFill>
                <a:schemeClr val="tx2"/>
              </a:solidFill>
              <a:prstDash val="solid"/>
              <a:miter/>
              <a:headEnd type="none" w="med" len="med"/>
              <a:tailEnd type="none" w="med" len="med"/>
            </a:ln>
          </p:spPr>
        </p:cxnSp>
        <p:cxnSp>
          <p:nvCxnSpPr>
            <p:cNvPr id="21" name="Conector recto de flecha 20"/>
            <p:cNvCxnSpPr/>
            <p:nvPr/>
          </p:nvCxnSpPr>
          <p:spPr>
            <a:xfrm>
              <a:off x="5245" y="8173"/>
              <a:ext cx="0" cy="333"/>
            </a:xfrm>
            <a:prstGeom prst="straightConnector1">
              <a:avLst/>
            </a:prstGeom>
            <a:grpFill/>
            <a:ln w="9525" cap="flat" cmpd="sng">
              <a:solidFill>
                <a:schemeClr val="tx2"/>
              </a:solidFill>
              <a:prstDash val="solid"/>
              <a:miter/>
              <a:headEnd type="none" w="med" len="med"/>
              <a:tailEnd type="none" w="med" len="med"/>
            </a:ln>
          </p:spPr>
        </p:cxnSp>
        <p:cxnSp>
          <p:nvCxnSpPr>
            <p:cNvPr id="22" name="Conector recto de flecha 21"/>
            <p:cNvCxnSpPr/>
            <p:nvPr/>
          </p:nvCxnSpPr>
          <p:spPr>
            <a:xfrm>
              <a:off x="6440" y="8179"/>
              <a:ext cx="0" cy="431"/>
            </a:xfrm>
            <a:prstGeom prst="straightConnector1">
              <a:avLst/>
            </a:prstGeom>
            <a:grpFill/>
            <a:ln w="9525" cap="flat" cmpd="sng">
              <a:solidFill>
                <a:schemeClr val="tx2"/>
              </a:solidFill>
              <a:prstDash val="solid"/>
              <a:miter/>
              <a:headEnd type="none" w="med" len="med"/>
              <a:tailEnd type="none" w="med" len="med"/>
            </a:ln>
          </p:spPr>
        </p:cxnSp>
        <p:cxnSp>
          <p:nvCxnSpPr>
            <p:cNvPr id="23" name="Conector recto de flecha 22"/>
            <p:cNvCxnSpPr/>
            <p:nvPr/>
          </p:nvCxnSpPr>
          <p:spPr>
            <a:xfrm>
              <a:off x="7554" y="8173"/>
              <a:ext cx="0" cy="333"/>
            </a:xfrm>
            <a:prstGeom prst="straightConnector1">
              <a:avLst/>
            </a:prstGeom>
            <a:grpFill/>
            <a:ln w="9525" cap="flat" cmpd="sng">
              <a:solidFill>
                <a:schemeClr val="tx2"/>
              </a:solidFill>
              <a:prstDash val="solid"/>
              <a:miter/>
              <a:headEnd type="none" w="med" len="med"/>
              <a:tailEnd type="none" w="med" len="med"/>
            </a:ln>
          </p:spPr>
        </p:cxnSp>
        <p:cxnSp>
          <p:nvCxnSpPr>
            <p:cNvPr id="24" name="Conector recto de flecha 23"/>
            <p:cNvCxnSpPr/>
            <p:nvPr/>
          </p:nvCxnSpPr>
          <p:spPr>
            <a:xfrm>
              <a:off x="8665" y="8173"/>
              <a:ext cx="0" cy="333"/>
            </a:xfrm>
            <a:prstGeom prst="straightConnector1">
              <a:avLst/>
            </a:prstGeom>
            <a:grpFill/>
            <a:ln w="9525" cap="flat" cmpd="sng">
              <a:solidFill>
                <a:schemeClr val="tx2"/>
              </a:solidFill>
              <a:prstDash val="solid"/>
              <a:miter/>
              <a:headEnd type="none" w="med" len="med"/>
              <a:tailEnd type="none" w="med" len="med"/>
            </a:ln>
          </p:spPr>
        </p:cxnSp>
        <p:cxnSp>
          <p:nvCxnSpPr>
            <p:cNvPr id="25" name="Conector recto de flecha 24"/>
            <p:cNvCxnSpPr/>
            <p:nvPr/>
          </p:nvCxnSpPr>
          <p:spPr>
            <a:xfrm>
              <a:off x="10046" y="8166"/>
              <a:ext cx="0" cy="333"/>
            </a:xfrm>
            <a:prstGeom prst="straightConnector1">
              <a:avLst/>
            </a:prstGeom>
            <a:grpFill/>
            <a:ln w="9525" cap="flat" cmpd="sng">
              <a:solidFill>
                <a:schemeClr val="tx2"/>
              </a:solidFill>
              <a:prstDash val="solid"/>
              <a:miter/>
              <a:headEnd type="none" w="med" len="med"/>
              <a:tailEnd type="none" w="med" len="med"/>
            </a:ln>
          </p:spPr>
        </p:cxnSp>
        <p:cxnSp>
          <p:nvCxnSpPr>
            <p:cNvPr id="26" name="Conector recto de flecha 25"/>
            <p:cNvCxnSpPr/>
            <p:nvPr/>
          </p:nvCxnSpPr>
          <p:spPr>
            <a:xfrm>
              <a:off x="11285" y="8172"/>
              <a:ext cx="0" cy="321"/>
            </a:xfrm>
            <a:prstGeom prst="straightConnector1">
              <a:avLst/>
            </a:prstGeom>
            <a:grpFill/>
            <a:ln w="9525" cap="flat" cmpd="sng">
              <a:solidFill>
                <a:schemeClr val="tx2"/>
              </a:solidFill>
              <a:prstDash val="solid"/>
              <a:miter/>
              <a:headEnd type="none" w="med" len="med"/>
              <a:tailEnd type="none" w="med" len="med"/>
            </a:ln>
          </p:spPr>
        </p:cxnSp>
        <p:cxnSp>
          <p:nvCxnSpPr>
            <p:cNvPr id="27" name="Conector recto de flecha 26"/>
            <p:cNvCxnSpPr/>
            <p:nvPr/>
          </p:nvCxnSpPr>
          <p:spPr>
            <a:xfrm>
              <a:off x="3949" y="9255"/>
              <a:ext cx="0" cy="334"/>
            </a:xfrm>
            <a:prstGeom prst="straightConnector1">
              <a:avLst/>
            </a:prstGeom>
            <a:grpFill/>
            <a:ln w="9525" cap="flat" cmpd="sng">
              <a:solidFill>
                <a:schemeClr val="tx2"/>
              </a:solidFill>
              <a:prstDash val="solid"/>
              <a:miter/>
              <a:headEnd type="none" w="med" len="med"/>
              <a:tailEnd type="none" w="med" len="med"/>
            </a:ln>
          </p:spPr>
        </p:cxnSp>
        <p:cxnSp>
          <p:nvCxnSpPr>
            <p:cNvPr id="28" name="Conector recto de flecha 27"/>
            <p:cNvCxnSpPr/>
            <p:nvPr/>
          </p:nvCxnSpPr>
          <p:spPr>
            <a:xfrm>
              <a:off x="8619" y="9240"/>
              <a:ext cx="0" cy="321"/>
            </a:xfrm>
            <a:prstGeom prst="straightConnector1">
              <a:avLst/>
            </a:prstGeom>
            <a:grpFill/>
            <a:ln w="9525" cap="flat" cmpd="sng">
              <a:solidFill>
                <a:schemeClr val="tx2"/>
              </a:solidFill>
              <a:prstDash val="solid"/>
              <a:miter/>
              <a:headEnd type="none" w="med" len="med"/>
              <a:tailEnd type="none" w="med" len="med"/>
            </a:ln>
          </p:spPr>
        </p:cxnSp>
        <p:cxnSp>
          <p:nvCxnSpPr>
            <p:cNvPr id="29" name="Conector recto de flecha 28"/>
            <p:cNvCxnSpPr/>
            <p:nvPr/>
          </p:nvCxnSpPr>
          <p:spPr>
            <a:xfrm>
              <a:off x="1761" y="8179"/>
              <a:ext cx="0" cy="321"/>
            </a:xfrm>
            <a:prstGeom prst="straightConnector1">
              <a:avLst/>
            </a:prstGeom>
            <a:grpFill/>
            <a:ln w="9525" cap="flat" cmpd="sng">
              <a:solidFill>
                <a:schemeClr val="tx2"/>
              </a:solidFill>
              <a:prstDash val="solid"/>
              <a:miter/>
              <a:headEnd type="none" w="med" len="med"/>
              <a:tailEnd type="none" w="med" len="med"/>
            </a:ln>
          </p:spPr>
        </p:cxnSp>
        <p:cxnSp>
          <p:nvCxnSpPr>
            <p:cNvPr id="30" name="Conector recto de flecha 29"/>
            <p:cNvCxnSpPr/>
            <p:nvPr/>
          </p:nvCxnSpPr>
          <p:spPr>
            <a:xfrm>
              <a:off x="3945" y="8163"/>
              <a:ext cx="0" cy="321"/>
            </a:xfrm>
            <a:prstGeom prst="straightConnector1">
              <a:avLst/>
            </a:prstGeom>
            <a:grpFill/>
            <a:ln w="9525" cap="flat" cmpd="sng">
              <a:solidFill>
                <a:schemeClr val="tx2"/>
              </a:solidFill>
              <a:prstDash val="solid"/>
              <a:miter/>
              <a:headEnd type="none" w="med" len="med"/>
              <a:tailEnd type="none" w="med" len="med"/>
            </a:ln>
          </p:spPr>
        </p:cxnSp>
        <p:sp>
          <p:nvSpPr>
            <p:cNvPr id="31" name="Rectángulo 30"/>
            <p:cNvSpPr/>
            <p:nvPr/>
          </p:nvSpPr>
          <p:spPr>
            <a:xfrm>
              <a:off x="1228" y="8444"/>
              <a:ext cx="1019"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La Paz</a:t>
              </a:r>
              <a:endParaRPr lang="es-BO" sz="1100">
                <a:effectLst/>
                <a:latin typeface="Arial" panose="020B0604020202020204" pitchFamily="34" charset="0"/>
                <a:ea typeface="Arial" panose="020B0604020202020204" pitchFamily="34" charset="0"/>
              </a:endParaRPr>
            </a:p>
          </p:txBody>
        </p:sp>
        <p:sp>
          <p:nvSpPr>
            <p:cNvPr id="32" name="Rectángulo 31"/>
            <p:cNvSpPr/>
            <p:nvPr/>
          </p:nvSpPr>
          <p:spPr>
            <a:xfrm>
              <a:off x="2315" y="8444"/>
              <a:ext cx="1019" cy="795"/>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Oruro</a:t>
              </a:r>
              <a:endParaRPr lang="es-BO" sz="1100">
                <a:effectLst/>
                <a:latin typeface="Arial" panose="020B0604020202020204" pitchFamily="34" charset="0"/>
                <a:ea typeface="Arial" panose="020B0604020202020204" pitchFamily="34" charset="0"/>
              </a:endParaRPr>
            </a:p>
          </p:txBody>
        </p:sp>
        <p:sp>
          <p:nvSpPr>
            <p:cNvPr id="33" name="Rectángulo 32"/>
            <p:cNvSpPr/>
            <p:nvPr/>
          </p:nvSpPr>
          <p:spPr>
            <a:xfrm>
              <a:off x="3416" y="8454"/>
              <a:ext cx="1019"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Potosí</a:t>
              </a:r>
              <a:endParaRPr lang="es-BO" sz="1100">
                <a:effectLst/>
                <a:latin typeface="Arial" panose="020B0604020202020204" pitchFamily="34" charset="0"/>
                <a:ea typeface="Arial" panose="020B0604020202020204" pitchFamily="34" charset="0"/>
              </a:endParaRPr>
            </a:p>
          </p:txBody>
        </p:sp>
        <p:sp>
          <p:nvSpPr>
            <p:cNvPr id="34" name="Rectángulo 33"/>
            <p:cNvSpPr/>
            <p:nvPr/>
          </p:nvSpPr>
          <p:spPr>
            <a:xfrm>
              <a:off x="5778" y="8452"/>
              <a:ext cx="1190"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Cochabamba</a:t>
              </a:r>
              <a:endParaRPr lang="es-BO" sz="1100">
                <a:effectLst/>
                <a:latin typeface="Arial" panose="020B0604020202020204" pitchFamily="34" charset="0"/>
                <a:ea typeface="Arial" panose="020B0604020202020204" pitchFamily="34" charset="0"/>
              </a:endParaRPr>
            </a:p>
          </p:txBody>
        </p:sp>
        <p:sp>
          <p:nvSpPr>
            <p:cNvPr id="35" name="Rectángulo 34"/>
            <p:cNvSpPr/>
            <p:nvPr/>
          </p:nvSpPr>
          <p:spPr>
            <a:xfrm>
              <a:off x="4598" y="8443"/>
              <a:ext cx="1076"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Chuquisaca</a:t>
              </a:r>
              <a:endParaRPr lang="es-BO" sz="1100">
                <a:effectLst/>
                <a:latin typeface="Arial" panose="020B0604020202020204" pitchFamily="34" charset="0"/>
                <a:ea typeface="Arial" panose="020B0604020202020204" pitchFamily="34" charset="0"/>
              </a:endParaRPr>
            </a:p>
          </p:txBody>
        </p:sp>
        <p:sp>
          <p:nvSpPr>
            <p:cNvPr id="36" name="Rectángulo 35"/>
            <p:cNvSpPr/>
            <p:nvPr/>
          </p:nvSpPr>
          <p:spPr>
            <a:xfrm>
              <a:off x="8148" y="8435"/>
              <a:ext cx="1019"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Tarija</a:t>
              </a:r>
              <a:endParaRPr lang="es-BO" sz="1100">
                <a:effectLst/>
                <a:latin typeface="Arial" panose="020B0604020202020204" pitchFamily="34" charset="0"/>
                <a:ea typeface="Arial" panose="020B0604020202020204" pitchFamily="34" charset="0"/>
              </a:endParaRPr>
            </a:p>
          </p:txBody>
        </p:sp>
        <p:sp>
          <p:nvSpPr>
            <p:cNvPr id="37" name="Rectángulo 36"/>
            <p:cNvSpPr/>
            <p:nvPr/>
          </p:nvSpPr>
          <p:spPr>
            <a:xfrm>
              <a:off x="10911" y="8472"/>
              <a:ext cx="1019"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dirty="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dirty="0">
                <a:effectLst/>
                <a:latin typeface="Arial" panose="020B0604020202020204" pitchFamily="34" charset="0"/>
                <a:ea typeface="Arial" panose="020B0604020202020204" pitchFamily="34" charset="0"/>
              </a:endParaRPr>
            </a:p>
            <a:p>
              <a:pPr algn="ctr">
                <a:lnSpc>
                  <a:spcPct val="114000"/>
                </a:lnSpc>
                <a:spcAft>
                  <a:spcPts val="0"/>
                </a:spcAft>
              </a:pPr>
              <a:r>
                <a:rPr lang="es-ES" sz="800" dirty="0">
                  <a:effectLst/>
                  <a:latin typeface="Verdana" panose="020B0604030504040204" pitchFamily="34" charset="0"/>
                  <a:ea typeface="Verdana" panose="020B0604030504040204" pitchFamily="34" charset="0"/>
                  <a:cs typeface="Verdana" panose="020B0604030504040204" pitchFamily="34" charset="0"/>
                </a:rPr>
                <a:t> Beni</a:t>
              </a:r>
              <a:endParaRPr lang="es-BO" sz="1100" dirty="0">
                <a:effectLst/>
                <a:latin typeface="Arial" panose="020B0604020202020204" pitchFamily="34" charset="0"/>
                <a:ea typeface="Arial" panose="020B0604020202020204" pitchFamily="34" charset="0"/>
              </a:endParaRPr>
            </a:p>
          </p:txBody>
        </p:sp>
        <p:sp>
          <p:nvSpPr>
            <p:cNvPr id="38" name="Rectángulo 37"/>
            <p:cNvSpPr/>
            <p:nvPr/>
          </p:nvSpPr>
          <p:spPr>
            <a:xfrm>
              <a:off x="9466" y="8468"/>
              <a:ext cx="1130"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Santa Cruz</a:t>
              </a:r>
              <a:endParaRPr lang="es-BO" sz="1100">
                <a:effectLst/>
                <a:latin typeface="Arial" panose="020B0604020202020204" pitchFamily="34" charset="0"/>
                <a:ea typeface="Arial" panose="020B0604020202020204" pitchFamily="34" charset="0"/>
              </a:endParaRPr>
            </a:p>
          </p:txBody>
        </p:sp>
        <p:sp>
          <p:nvSpPr>
            <p:cNvPr id="39" name="Rectángulo 38"/>
            <p:cNvSpPr/>
            <p:nvPr/>
          </p:nvSpPr>
          <p:spPr>
            <a:xfrm>
              <a:off x="5588" y="4950"/>
              <a:ext cx="1706" cy="570"/>
            </a:xfrm>
            <a:prstGeom prst="rect">
              <a:avLst/>
            </a:prstGeom>
            <a:grpFill/>
            <a:ln w="9525" cap="flat" cmpd="sng">
              <a:solidFill>
                <a:schemeClr val="tx2"/>
              </a:solidFill>
              <a:prstDash val="solid"/>
              <a:miter/>
              <a:headEnd type="none" w="med" len="med"/>
              <a:tailEnd type="none" w="med" len="med"/>
            </a:ln>
          </p:spPr>
          <p:txBody>
            <a:bodyPr lIns="91425" tIns="45700" rIns="91425"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Consejo Nacional de la Ceguera</a:t>
              </a:r>
              <a:endParaRPr lang="es-BO" sz="1100">
                <a:effectLst/>
                <a:latin typeface="Arial" panose="020B0604020202020204" pitchFamily="34" charset="0"/>
                <a:ea typeface="Arial" panose="020B0604020202020204" pitchFamily="34" charset="0"/>
              </a:endParaRPr>
            </a:p>
          </p:txBody>
        </p:sp>
        <p:cxnSp>
          <p:nvCxnSpPr>
            <p:cNvPr id="40" name="Conector recto de flecha 39"/>
            <p:cNvCxnSpPr/>
            <p:nvPr/>
          </p:nvCxnSpPr>
          <p:spPr>
            <a:xfrm>
              <a:off x="6364" y="9263"/>
              <a:ext cx="0" cy="323"/>
            </a:xfrm>
            <a:prstGeom prst="straightConnector1">
              <a:avLst/>
            </a:prstGeom>
            <a:grpFill/>
            <a:ln w="9525" cap="flat" cmpd="sng">
              <a:solidFill>
                <a:schemeClr val="tx2"/>
              </a:solidFill>
              <a:prstDash val="solid"/>
              <a:miter/>
              <a:headEnd type="none" w="med" len="med"/>
              <a:tailEnd type="none" w="med" len="med"/>
            </a:ln>
          </p:spPr>
        </p:cxnSp>
        <p:cxnSp>
          <p:nvCxnSpPr>
            <p:cNvPr id="41" name="Conector recto de flecha 40"/>
            <p:cNvCxnSpPr/>
            <p:nvPr/>
          </p:nvCxnSpPr>
          <p:spPr>
            <a:xfrm>
              <a:off x="1759" y="9245"/>
              <a:ext cx="0" cy="334"/>
            </a:xfrm>
            <a:prstGeom prst="straightConnector1">
              <a:avLst/>
            </a:prstGeom>
            <a:grpFill/>
            <a:ln w="9525" cap="flat" cmpd="sng">
              <a:solidFill>
                <a:schemeClr val="tx2"/>
              </a:solidFill>
              <a:prstDash val="solid"/>
              <a:miter/>
              <a:headEnd type="none" w="med" len="med"/>
              <a:tailEnd type="none" w="med" len="med"/>
            </a:ln>
          </p:spPr>
        </p:cxnSp>
        <p:sp>
          <p:nvSpPr>
            <p:cNvPr id="42" name="Rectángulo 41"/>
            <p:cNvSpPr/>
            <p:nvPr/>
          </p:nvSpPr>
          <p:spPr>
            <a:xfrm>
              <a:off x="5531" y="5765"/>
              <a:ext cx="1810" cy="611"/>
            </a:xfrm>
            <a:prstGeom prst="rect">
              <a:avLst/>
            </a:prstGeom>
            <a:grpFill/>
            <a:ln w="9525" cap="flat" cmpd="sng">
              <a:solidFill>
                <a:schemeClr val="tx2"/>
              </a:solidFill>
              <a:prstDash val="solid"/>
              <a:miter/>
              <a:headEnd type="none" w="med" len="med"/>
              <a:tailEnd type="none" w="med" len="med"/>
            </a:ln>
          </p:spPr>
          <p:txBody>
            <a:bodyPr lIns="91425" tIns="45700" rIns="91425"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Dirección General Ejecutiva</a:t>
              </a:r>
              <a:endParaRPr lang="es-BO" sz="1100">
                <a:effectLst/>
                <a:latin typeface="Arial" panose="020B0604020202020204" pitchFamily="34" charset="0"/>
                <a:ea typeface="Arial" panose="020B0604020202020204" pitchFamily="34" charset="0"/>
              </a:endParaRPr>
            </a:p>
          </p:txBody>
        </p:sp>
        <p:sp>
          <p:nvSpPr>
            <p:cNvPr id="43" name="Rectángulo 42"/>
            <p:cNvSpPr/>
            <p:nvPr/>
          </p:nvSpPr>
          <p:spPr>
            <a:xfrm>
              <a:off x="6968" y="8462"/>
              <a:ext cx="1019"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Dir. Depto. de </a:t>
              </a:r>
              <a:endParaRPr lang="es-BO" sz="1100">
                <a:effectLst/>
                <a:latin typeface="Arial" panose="020B0604020202020204" pitchFamily="34" charset="0"/>
                <a:ea typeface="Arial" panose="020B0604020202020204" pitchFamily="34" charset="0"/>
              </a:endParaRPr>
            </a:p>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Pando</a:t>
              </a:r>
              <a:endParaRPr lang="es-BO" sz="1100">
                <a:effectLst/>
                <a:latin typeface="Arial" panose="020B0604020202020204" pitchFamily="34" charset="0"/>
                <a:ea typeface="Arial" panose="020B0604020202020204" pitchFamily="34" charset="0"/>
              </a:endParaRPr>
            </a:p>
          </p:txBody>
        </p:sp>
        <p:sp>
          <p:nvSpPr>
            <p:cNvPr id="44" name="Rectángulo 43"/>
            <p:cNvSpPr/>
            <p:nvPr/>
          </p:nvSpPr>
          <p:spPr>
            <a:xfrm>
              <a:off x="3315" y="9601"/>
              <a:ext cx="1247" cy="1019"/>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Centro de Rehabilitación Wenceslao Alba</a:t>
              </a:r>
              <a:endParaRPr lang="es-BO" sz="1100">
                <a:effectLst/>
                <a:latin typeface="Arial" panose="020B0604020202020204" pitchFamily="34" charset="0"/>
                <a:ea typeface="Arial" panose="020B0604020202020204" pitchFamily="34" charset="0"/>
              </a:endParaRPr>
            </a:p>
          </p:txBody>
        </p:sp>
        <p:sp>
          <p:nvSpPr>
            <p:cNvPr id="45" name="Rectángulo 44"/>
            <p:cNvSpPr/>
            <p:nvPr/>
          </p:nvSpPr>
          <p:spPr>
            <a:xfrm>
              <a:off x="5701" y="9526"/>
              <a:ext cx="1247" cy="1019"/>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Centro de Rehabilitación Manuela Gandarillas</a:t>
              </a:r>
              <a:endParaRPr lang="es-BO" sz="1100">
                <a:effectLst/>
                <a:latin typeface="Arial" panose="020B0604020202020204" pitchFamily="34" charset="0"/>
                <a:ea typeface="Arial" panose="020B0604020202020204" pitchFamily="34" charset="0"/>
              </a:endParaRPr>
            </a:p>
          </p:txBody>
        </p:sp>
        <p:sp>
          <p:nvSpPr>
            <p:cNvPr id="46" name="Rectángulo 45"/>
            <p:cNvSpPr/>
            <p:nvPr/>
          </p:nvSpPr>
          <p:spPr>
            <a:xfrm>
              <a:off x="8032" y="9526"/>
              <a:ext cx="1247"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Centro de Rehabilitación CERECCI</a:t>
              </a:r>
              <a:endParaRPr lang="es-BO" sz="1100">
                <a:effectLst/>
                <a:latin typeface="Arial" panose="020B0604020202020204" pitchFamily="34" charset="0"/>
                <a:ea typeface="Arial" panose="020B0604020202020204" pitchFamily="34" charset="0"/>
              </a:endParaRPr>
            </a:p>
          </p:txBody>
        </p:sp>
        <p:sp>
          <p:nvSpPr>
            <p:cNvPr id="47" name="Rectángulo 46"/>
            <p:cNvSpPr/>
            <p:nvPr/>
          </p:nvSpPr>
          <p:spPr>
            <a:xfrm>
              <a:off x="1125" y="9608"/>
              <a:ext cx="1247" cy="1019"/>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a:effectLst/>
                  <a:latin typeface="Verdana" panose="020B0604030504040204" pitchFamily="34" charset="0"/>
                  <a:ea typeface="Verdana" panose="020B0604030504040204" pitchFamily="34" charset="0"/>
                  <a:cs typeface="Verdana" panose="020B0604030504040204" pitchFamily="34" charset="0"/>
                </a:rPr>
                <a:t>Centro de Rehabilitación Santa Cecilia – Luis Braille</a:t>
              </a:r>
              <a:endParaRPr lang="es-BO" sz="1100">
                <a:effectLst/>
                <a:latin typeface="Arial" panose="020B0604020202020204" pitchFamily="34" charset="0"/>
                <a:ea typeface="Arial" panose="020B0604020202020204" pitchFamily="34" charset="0"/>
              </a:endParaRPr>
            </a:p>
          </p:txBody>
        </p:sp>
        <p:cxnSp>
          <p:nvCxnSpPr>
            <p:cNvPr id="48" name="Conector recto de flecha 47"/>
            <p:cNvCxnSpPr/>
            <p:nvPr/>
          </p:nvCxnSpPr>
          <p:spPr>
            <a:xfrm>
              <a:off x="5606" y="6609"/>
              <a:ext cx="0" cy="219"/>
            </a:xfrm>
            <a:prstGeom prst="straightConnector1">
              <a:avLst/>
            </a:prstGeom>
            <a:grpFill/>
            <a:ln w="9525" cap="flat" cmpd="sng">
              <a:solidFill>
                <a:schemeClr val="tx2"/>
              </a:solidFill>
              <a:prstDash val="solid"/>
              <a:miter/>
              <a:headEnd type="none" w="med" len="med"/>
              <a:tailEnd type="none" w="med" len="med"/>
            </a:ln>
          </p:spPr>
        </p:cxnSp>
        <p:cxnSp>
          <p:nvCxnSpPr>
            <p:cNvPr id="49" name="Conector recto de flecha 48"/>
            <p:cNvCxnSpPr/>
            <p:nvPr/>
          </p:nvCxnSpPr>
          <p:spPr>
            <a:xfrm>
              <a:off x="7570" y="6609"/>
              <a:ext cx="0" cy="219"/>
            </a:xfrm>
            <a:prstGeom prst="straightConnector1">
              <a:avLst/>
            </a:prstGeom>
            <a:grpFill/>
            <a:ln w="9525" cap="flat" cmpd="sng">
              <a:solidFill>
                <a:schemeClr val="tx2"/>
              </a:solidFill>
              <a:prstDash val="solid"/>
              <a:miter/>
              <a:headEnd type="none" w="med" len="med"/>
              <a:tailEnd type="none" w="med" len="med"/>
            </a:ln>
          </p:spPr>
        </p:cxnSp>
        <p:cxnSp>
          <p:nvCxnSpPr>
            <p:cNvPr id="50" name="Conector recto de flecha 49"/>
            <p:cNvCxnSpPr/>
            <p:nvPr/>
          </p:nvCxnSpPr>
          <p:spPr>
            <a:xfrm>
              <a:off x="6440" y="6377"/>
              <a:ext cx="0" cy="1879"/>
            </a:xfrm>
            <a:prstGeom prst="straightConnector1">
              <a:avLst/>
            </a:prstGeom>
            <a:grpFill/>
            <a:ln w="9525" cap="flat" cmpd="sng">
              <a:solidFill>
                <a:schemeClr val="tx2"/>
              </a:solidFill>
              <a:prstDash val="solid"/>
              <a:round/>
              <a:headEnd type="none" w="med" len="med"/>
              <a:tailEnd type="none" w="med" len="med"/>
            </a:ln>
          </p:spPr>
        </p:cxnSp>
        <p:sp>
          <p:nvSpPr>
            <p:cNvPr id="51" name="Rectángulo 50"/>
            <p:cNvSpPr/>
            <p:nvPr/>
          </p:nvSpPr>
          <p:spPr>
            <a:xfrm>
              <a:off x="10798" y="9639"/>
              <a:ext cx="1247" cy="793"/>
            </a:xfrm>
            <a:prstGeom prst="rect">
              <a:avLst/>
            </a:prstGeom>
            <a:grp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dirty="0">
                  <a:effectLst/>
                  <a:latin typeface="Verdana" panose="020B0604030504040204" pitchFamily="34" charset="0"/>
                  <a:ea typeface="Verdana" panose="020B0604030504040204" pitchFamily="34" charset="0"/>
                  <a:cs typeface="Verdana" panose="020B0604030504040204" pitchFamily="34" charset="0"/>
                </a:rPr>
                <a:t>Centro de Rehabilitación Helen Keller</a:t>
              </a:r>
              <a:endParaRPr lang="es-BO" sz="1100" dirty="0">
                <a:effectLst/>
                <a:latin typeface="Arial" panose="020B0604020202020204" pitchFamily="34" charset="0"/>
                <a:ea typeface="Arial" panose="020B0604020202020204" pitchFamily="34" charset="0"/>
              </a:endParaRPr>
            </a:p>
          </p:txBody>
        </p:sp>
        <p:cxnSp>
          <p:nvCxnSpPr>
            <p:cNvPr id="52" name="Conector recto de flecha 51"/>
            <p:cNvCxnSpPr>
              <a:endCxn id="51" idx="0"/>
            </p:cNvCxnSpPr>
            <p:nvPr/>
          </p:nvCxnSpPr>
          <p:spPr>
            <a:xfrm>
              <a:off x="11420" y="9272"/>
              <a:ext cx="1" cy="367"/>
            </a:xfrm>
            <a:prstGeom prst="straightConnector1">
              <a:avLst/>
            </a:prstGeom>
            <a:grpFill/>
            <a:ln w="9525" cap="flat" cmpd="sng">
              <a:solidFill>
                <a:schemeClr val="tx2"/>
              </a:solidFill>
              <a:prstDash val="solid"/>
              <a:miter/>
              <a:headEnd type="none" w="med" len="med"/>
              <a:tailEnd type="none" w="med" len="med"/>
            </a:ln>
          </p:spPr>
        </p:cxnSp>
      </p:grpSp>
      <p:sp>
        <p:nvSpPr>
          <p:cNvPr id="53" name="Rectángulo 2"/>
          <p:cNvSpPr>
            <a:spLocks noChangeArrowheads="1"/>
          </p:cNvSpPr>
          <p:nvPr/>
        </p:nvSpPr>
        <p:spPr bwMode="auto">
          <a:xfrm>
            <a:off x="10213113" y="4530183"/>
            <a:ext cx="872115" cy="469900"/>
          </a:xfrm>
          <a:prstGeom prst="rect">
            <a:avLst/>
          </a:prstGeom>
          <a:solidFill>
            <a:schemeClr val="bg1"/>
          </a:solidFill>
          <a:ln w="3175">
            <a:solidFill>
              <a:schemeClr val="tx2"/>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BO" altLang="es-BO" sz="800" b="0" i="0" u="none" strike="noStrike" cap="none" normalizeH="0" baseline="0" dirty="0">
                <a:ln>
                  <a:noFill/>
                </a:ln>
                <a:effectLst/>
                <a:latin typeface="Arial" panose="020B0604020202020204" pitchFamily="34" charset="0"/>
                <a:ea typeface="Arial" panose="020B0604020202020204" pitchFamily="34" charset="0"/>
              </a:rPr>
              <a:t>Dir. Reg.  del Gran Chaco</a:t>
            </a:r>
            <a:endParaRPr kumimoji="0" lang="es-BO" altLang="es-BO" sz="1800" b="0" i="0" u="none" strike="noStrike" cap="none" normalizeH="0" baseline="0" dirty="0">
              <a:ln>
                <a:noFill/>
              </a:ln>
              <a:effectLst/>
              <a:latin typeface="Arial" panose="020B0604020202020204" pitchFamily="34" charset="0"/>
            </a:endParaRPr>
          </a:p>
        </p:txBody>
      </p:sp>
      <p:cxnSp>
        <p:nvCxnSpPr>
          <p:cNvPr id="55" name="Conector recto 54"/>
          <p:cNvCxnSpPr>
            <a:cxnSpLocks/>
          </p:cNvCxnSpPr>
          <p:nvPr/>
        </p:nvCxnSpPr>
        <p:spPr>
          <a:xfrm>
            <a:off x="10649171" y="4347851"/>
            <a:ext cx="0" cy="16709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6" name="Rectángulo 55"/>
          <p:cNvSpPr/>
          <p:nvPr/>
        </p:nvSpPr>
        <p:spPr>
          <a:xfrm>
            <a:off x="7952079" y="5263311"/>
            <a:ext cx="989576" cy="734880"/>
          </a:xfrm>
          <a:prstGeom prst="rect">
            <a:avLst/>
          </a:prstGeom>
          <a:solidFill>
            <a:schemeClr val="bg1"/>
          </a:solidFill>
          <a:ln w="9525" cap="flat" cmpd="sng">
            <a:solidFill>
              <a:schemeClr val="tx2"/>
            </a:solidFill>
            <a:prstDash val="solid"/>
            <a:miter/>
            <a:headEnd type="none" w="med" len="med"/>
            <a:tailEnd type="none" w="med" len="med"/>
          </a:ln>
        </p:spPr>
        <p:txBody>
          <a:bodyPr lIns="36000" tIns="45700" rIns="36000" bIns="45700" anchor="t" anchorCtr="0"/>
          <a:lstStyle/>
          <a:p>
            <a:pPr algn="ctr">
              <a:lnSpc>
                <a:spcPct val="114000"/>
              </a:lnSpc>
              <a:spcAft>
                <a:spcPts val="0"/>
              </a:spcAft>
            </a:pPr>
            <a:r>
              <a:rPr lang="es-ES" sz="800" dirty="0">
                <a:effectLst/>
                <a:latin typeface="Verdana" panose="020B0604030504040204" pitchFamily="34" charset="0"/>
                <a:ea typeface="Verdana" panose="020B0604030504040204" pitchFamily="34" charset="0"/>
                <a:cs typeface="Verdana" panose="020B0604030504040204" pitchFamily="34" charset="0"/>
              </a:rPr>
              <a:t>Centro de Rehabilitación para personas ciegas Santa Cruz</a:t>
            </a:r>
            <a:endParaRPr lang="es-BO" sz="1100" dirty="0">
              <a:effectLst/>
              <a:latin typeface="Arial" panose="020B0604020202020204" pitchFamily="34" charset="0"/>
              <a:ea typeface="Arial" panose="020B0604020202020204" pitchFamily="34" charset="0"/>
            </a:endParaRPr>
          </a:p>
        </p:txBody>
      </p:sp>
      <p:cxnSp>
        <p:nvCxnSpPr>
          <p:cNvPr id="57" name="Conector recto de flecha 56"/>
          <p:cNvCxnSpPr/>
          <p:nvPr/>
        </p:nvCxnSpPr>
        <p:spPr>
          <a:xfrm>
            <a:off x="8446867" y="5037631"/>
            <a:ext cx="794" cy="232347"/>
          </a:xfrm>
          <a:prstGeom prst="straightConnector1">
            <a:avLst/>
          </a:prstGeom>
          <a:solidFill>
            <a:schemeClr val="bg1"/>
          </a:solidFill>
          <a:ln w="9525" cap="flat" cmpd="sng">
            <a:solidFill>
              <a:schemeClr val="tx2"/>
            </a:solidFill>
            <a:prstDash val="solid"/>
            <a:miter/>
            <a:headEnd type="none" w="med" len="med"/>
            <a:tailEnd type="none" w="med" len="med"/>
          </a:ln>
        </p:spPr>
      </p:cxnSp>
    </p:spTree>
    <p:extLst>
      <p:ext uri="{BB962C8B-B14F-4D97-AF65-F5344CB8AC3E}">
        <p14:creationId xmlns:p14="http://schemas.microsoft.com/office/powerpoint/2010/main" val="3333470819"/>
      </p:ext>
    </p:extLst>
  </p:cSld>
  <p:clrMapOvr>
    <a:masterClrMapping/>
  </p:clrMapOvr>
</p:sld>
</file>

<file path=ppt/theme/theme1.xml><?xml version="1.0" encoding="utf-8"?>
<a:theme xmlns:a="http://schemas.openxmlformats.org/drawingml/2006/main" name="IBC b1">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BC b1" id="{242AA31A-7148-46C1-A872-21000CB206FF}" vid="{D3EB5027-1C2B-4517-A1B4-1A4DD0056805}"/>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9069</TotalTime>
  <Words>1803</Words>
  <Application>Microsoft Office PowerPoint</Application>
  <PresentationFormat>Panorámica</PresentationFormat>
  <Paragraphs>257</Paragraphs>
  <Slides>32</Slides>
  <Notes>16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32</vt:i4>
      </vt:variant>
    </vt:vector>
  </HeadingPairs>
  <TitlesOfParts>
    <vt:vector size="38" baseType="lpstr">
      <vt:lpstr>Arial</vt:lpstr>
      <vt:lpstr>Avenir</vt:lpstr>
      <vt:lpstr>Calibri</vt:lpstr>
      <vt:lpstr>Times New Roman</vt:lpstr>
      <vt:lpstr>Verdana</vt:lpstr>
      <vt:lpstr>IBC b1</vt:lpstr>
      <vt:lpstr>AUDIENCIA PÚBLICA DE RENDICIÓN DE CUENTAS INICIAL 2023</vt:lpstr>
      <vt:lpstr>INFORMACIÓN INSTITUCIONAL</vt:lpstr>
      <vt:lpstr>FINALIDADES DE LA ENTIDAD (Ley del 22 de enero)</vt:lpstr>
      <vt:lpstr>FINALIDADES DE LA ENTIDAD DS 08083</vt:lpstr>
      <vt:lpstr>Máxima Autoridad Ejecutiva</vt:lpstr>
      <vt:lpstr>ENFOQUE POLÍTICO</vt:lpstr>
      <vt:lpstr>MISIÓN</vt:lpstr>
      <vt:lpstr>VISIÓN</vt:lpstr>
      <vt:lpstr>Estructura Organizacional</vt:lpstr>
      <vt:lpstr>Presentación de PowerPoint</vt:lpstr>
      <vt:lpstr>PLAN OPERATIVO ANUAL 2023</vt:lpstr>
      <vt:lpstr>Presentación de PowerPoint</vt:lpstr>
      <vt:lpstr>PRESUPUESTO INSTITUCIONAL VIGENTE</vt:lpstr>
      <vt:lpstr>DISTRIBUCIÓN DEL PRESUPUESTO INSTITUCIONAL </vt:lpstr>
      <vt:lpstr>Presentación de PowerPoint</vt:lpstr>
      <vt:lpstr>Acción de Corto Plazo 1</vt:lpstr>
      <vt:lpstr>Presentación de PowerPoint</vt:lpstr>
      <vt:lpstr>Presentación de PowerPoint</vt:lpstr>
      <vt:lpstr>Presentación de PowerPoint</vt:lpstr>
      <vt:lpstr>Acción de Corto Plazo 2</vt:lpstr>
      <vt:lpstr>Presentación de PowerPoint</vt:lpstr>
      <vt:lpstr>Presentación de PowerPoint</vt:lpstr>
      <vt:lpstr>Presentación de PowerPoint</vt:lpstr>
      <vt:lpstr>Acción de Corto Plazo 3</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 por su atención.</vt:lpstr>
    </vt:vector>
  </TitlesOfParts>
  <Company>TuSoft.org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AUDIENCIA PRELIMINAR PÚBLICA DE RENDICIÓN DE CUENTAS INICIAL 2017</dc:title>
  <dc:creator>RESP. PLANIFICACION</dc:creator>
  <cp:lastModifiedBy>Cristhian Hinojosa Aguilar</cp:lastModifiedBy>
  <cp:revision>443</cp:revision>
  <cp:lastPrinted>2021-04-12T19:16:20Z</cp:lastPrinted>
  <dcterms:created xsi:type="dcterms:W3CDTF">2017-08-22T13:47:42Z</dcterms:created>
  <dcterms:modified xsi:type="dcterms:W3CDTF">2023-04-13T21:48:00Z</dcterms:modified>
</cp:coreProperties>
</file>