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58" r:id="rId4"/>
    <p:sldId id="259" r:id="rId5"/>
    <p:sldId id="385" r:id="rId6"/>
    <p:sldId id="386" r:id="rId7"/>
    <p:sldId id="387" r:id="rId8"/>
    <p:sldId id="261" r:id="rId9"/>
    <p:sldId id="262" r:id="rId10"/>
    <p:sldId id="332" r:id="rId11"/>
    <p:sldId id="372" r:id="rId12"/>
    <p:sldId id="264" r:id="rId13"/>
    <p:sldId id="296" r:id="rId14"/>
    <p:sldId id="341" r:id="rId15"/>
    <p:sldId id="358" r:id="rId16"/>
    <p:sldId id="342" r:id="rId17"/>
    <p:sldId id="365" r:id="rId18"/>
    <p:sldId id="375" r:id="rId19"/>
    <p:sldId id="333" r:id="rId20"/>
    <p:sldId id="347" r:id="rId21"/>
    <p:sldId id="359" r:id="rId22"/>
    <p:sldId id="346" r:id="rId23"/>
    <p:sldId id="366" r:id="rId24"/>
    <p:sldId id="335" r:id="rId25"/>
    <p:sldId id="380" r:id="rId26"/>
    <p:sldId id="381" r:id="rId27"/>
    <p:sldId id="384" r:id="rId28"/>
    <p:sldId id="361" r:id="rId29"/>
    <p:sldId id="302" r:id="rId30"/>
  </p:sldIdLst>
  <p:sldSz cx="12192000" cy="6858000"/>
  <p:notesSz cx="9296400" cy="7010400"/>
  <p:defaultTextStyle>
    <a:defPPr>
      <a:defRPr lang="es-B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70" autoAdjust="0"/>
    <p:restoredTop sz="88182" autoAdjust="0"/>
  </p:normalViewPr>
  <p:slideViewPr>
    <p:cSldViewPr snapToGrid="0">
      <p:cViewPr varScale="1">
        <p:scale>
          <a:sx n="69" d="100"/>
          <a:sy n="69" d="100"/>
        </p:scale>
        <p:origin x="80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526581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11893-A9A0-48F9-B535-BC7986D899F0}" type="datetime1">
              <a:rPr lang="es-BO" smtClean="0"/>
              <a:t>19/1/2021</a:t>
            </a:fld>
            <a:endParaRPr lang="es-B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526581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0A8DE-F329-4017-8F83-DC78D2BA5A2F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37705103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26581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0ECA7-5103-4F1A-8B92-9760523CB9C2}" type="datetime1">
              <a:rPr lang="es-BO" smtClean="0"/>
              <a:t>19/1/2021</a:t>
            </a:fld>
            <a:endParaRPr lang="es-B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B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29640" y="3373757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26581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EE755-93DA-4682-BC33-B8C66C4E6B2E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99705576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842678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2331396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338725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2466165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170960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2565952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BO" dirty="0" smtClean="0"/>
              <a:t>Información</a:t>
            </a:r>
            <a:r>
              <a:rPr lang="es-BO" baseline="0" dirty="0" smtClean="0"/>
              <a:t> actualizada hasta el 14 de enero.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797368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BO" dirty="0" smtClean="0"/>
              <a:t>24,53% de presupuesto ejecutado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549980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BO" dirty="0" smtClean="0"/>
              <a:t>Primer</a:t>
            </a:r>
            <a:r>
              <a:rPr lang="es-BO" baseline="0" dirty="0" smtClean="0"/>
              <a:t> manual de Rehabilitación (2015)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891091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26860542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823090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BO" dirty="0" smtClean="0"/>
              <a:t>Meta: 5</a:t>
            </a:r>
            <a:r>
              <a:rPr lang="es-BO" baseline="0" dirty="0" smtClean="0"/>
              <a:t> educativos y 30 nuevos / 224 inscritos 50 egresos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26631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1694688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589800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63285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B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020456"/>
            <a:ext cx="9144000" cy="123734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B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59DD-1787-47C8-9297-C05FFBEFD3B6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1951117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632742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047999"/>
            <a:ext cx="10515600" cy="3128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44E4E-57C9-46F8-B83B-DDB109670F64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302338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0853-42B8-4137-B24A-879C11DC9181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106080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64986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2975429"/>
            <a:ext cx="5181600" cy="320153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2975429"/>
            <a:ext cx="5181600" cy="320153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 dirty="0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BEF35-9488-4569-B818-515896C87F8A}" type="datetime1">
              <a:rPr lang="es-BO" smtClean="0"/>
              <a:t>19/1/2021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3678191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6294" y="1406524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2734355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3556000"/>
            <a:ext cx="5157787" cy="2633662"/>
          </a:xfrm>
        </p:spPr>
        <p:txBody>
          <a:bodyPr/>
          <a:lstStyle>
            <a:lvl5pPr marL="1828800" indent="0"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2732087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3555999"/>
            <a:ext cx="5183188" cy="2633663"/>
          </a:xfrm>
        </p:spPr>
        <p:txBody>
          <a:bodyPr/>
          <a:lstStyle>
            <a:lvl4pPr>
              <a:defRPr/>
            </a:lvl4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D4B96-6EEF-47E9-A360-E2829411D15F}" type="datetime1">
              <a:rPr lang="es-BO" smtClean="0"/>
              <a:t>19/1/2021</a:t>
            </a:fld>
            <a:endParaRPr lang="es-B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128184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6859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0E85E-439F-463A-9770-5D3EF5D5D0AE}" type="datetime1">
              <a:rPr lang="es-BO" smtClean="0"/>
              <a:t>19/1/2021</a:t>
            </a:fld>
            <a:endParaRPr lang="es-B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267818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A0B07-8D47-4E8C-BA26-80CCB83E7C07}" type="datetime1">
              <a:rPr lang="es-BO" smtClean="0"/>
              <a:t>19/1/2021</a:t>
            </a:fld>
            <a:endParaRPr lang="es-B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3858012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1346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1698171"/>
            <a:ext cx="6172200" cy="41628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946400"/>
            <a:ext cx="3932237" cy="2922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9E3D1-F30D-45A8-9485-96FC8DF168C3}" type="datetime1">
              <a:rPr lang="es-BO" smtClean="0"/>
              <a:t>19/1/2021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13602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1254352"/>
            <a:ext cx="3932237" cy="13634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BO" dirty="0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1727200"/>
            <a:ext cx="6172200" cy="413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B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617788"/>
            <a:ext cx="3932237" cy="3251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8A3A7-2B42-46C6-9165-9A02CBF67CC7}" type="datetime1">
              <a:rPr lang="es-BO" smtClean="0"/>
              <a:t>19/1/2021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99631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552689"/>
            <a:ext cx="10515600" cy="128689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2839585"/>
            <a:ext cx="10515600" cy="333737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E6DE-2196-47F9-8C87-F0F1AF90E99B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1322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1698171"/>
            <a:ext cx="2628900" cy="447879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1698171"/>
            <a:ext cx="7734300" cy="4478791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00F66-F069-4C4D-B7B7-7B5F3EA73F62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4085946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BO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B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B4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E9483688-CFF7-4470-A546-A9CDBA721746}" type="datetime1">
              <a:rPr lang="es-BO" smtClean="0"/>
              <a:t>19/1/2021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B4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B4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D0BFC5FB-7200-4881-8A40-ED69ACAE4DFB}" type="slidenum">
              <a:rPr lang="es-BO" smtClean="0"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val="2242826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6B4F"/>
          </a:solidFill>
          <a:latin typeface="Avenir" panose="020B05030202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rgbClr val="006B4F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rgbClr val="006B4F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rgbClr val="006B4F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6B4F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6B4F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B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223767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s-BO" dirty="0" smtClean="0">
                <a:solidFill>
                  <a:schemeClr val="tx1"/>
                </a:solidFill>
                <a:latin typeface="Avenir"/>
                <a:cs typeface="Arial" panose="020B0604020202020204" pitchFamily="34" charset="0"/>
              </a:rPr>
              <a:t>AUDIENCIA </a:t>
            </a:r>
            <a:r>
              <a:rPr lang="es-BO" dirty="0">
                <a:solidFill>
                  <a:schemeClr val="tx1"/>
                </a:solidFill>
                <a:latin typeface="Avenir"/>
                <a:cs typeface="Arial" panose="020B0604020202020204" pitchFamily="34" charset="0"/>
              </a:rPr>
              <a:t>PÚBLICA DE RENDICIÓN DE CUENTAS </a:t>
            </a:r>
            <a:r>
              <a:rPr lang="es-BO" dirty="0" smtClean="0">
                <a:solidFill>
                  <a:schemeClr val="tx1"/>
                </a:solidFill>
                <a:latin typeface="Avenir"/>
                <a:cs typeface="Arial" panose="020B0604020202020204" pitchFamily="34" charset="0"/>
              </a:rPr>
              <a:t>FINAL 2020</a:t>
            </a:r>
            <a:endParaRPr lang="es-BO" dirty="0">
              <a:solidFill>
                <a:schemeClr val="tx1"/>
              </a:solidFill>
              <a:latin typeface="Avenir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666837"/>
            <a:ext cx="9144000" cy="1237343"/>
          </a:xfrm>
        </p:spPr>
        <p:txBody>
          <a:bodyPr/>
          <a:lstStyle/>
          <a:p>
            <a:r>
              <a:rPr lang="es-BO" dirty="0" smtClean="0">
                <a:solidFill>
                  <a:schemeClr val="tx1"/>
                </a:solidFill>
              </a:rPr>
              <a:t>La Paz, 18 de enero del 2021</a:t>
            </a:r>
            <a:endParaRPr lang="es-B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51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b="1" dirty="0">
                <a:latin typeface="Avenir" panose="020B0503020203020204"/>
              </a:rPr>
              <a:t>INFORMACIÓN INSTITUCIONAL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047999"/>
            <a:ext cx="10515600" cy="34913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/>
              <a:t>Entidad pública creada por </a:t>
            </a:r>
            <a:r>
              <a:rPr lang="es-ES" sz="2800" i="1" dirty="0"/>
              <a:t>Ley de 22 de enero de 1957 </a:t>
            </a:r>
            <a:r>
              <a:rPr lang="es-ES" sz="2800" dirty="0"/>
              <a:t>y reglamentada por </a:t>
            </a:r>
            <a:r>
              <a:rPr lang="es-ES" sz="2800" i="1" dirty="0"/>
              <a:t>Decreto Supremo 08083 </a:t>
            </a:r>
            <a:r>
              <a:rPr lang="es-ES" sz="2800" dirty="0"/>
              <a:t>del 28 de agosto de 1967.</a:t>
            </a:r>
          </a:p>
          <a:p>
            <a:pPr marL="0" indent="0" algn="just">
              <a:buNone/>
            </a:pPr>
            <a:r>
              <a:rPr lang="es-ES" sz="2800" dirty="0"/>
              <a:t>Planifica la acción del Estado Plurinacional de Bolivia en el ámbito de la ceguera. </a:t>
            </a:r>
            <a:endParaRPr lang="es-BO" sz="2800" dirty="0"/>
          </a:p>
          <a:p>
            <a:pPr marL="0" indent="0" algn="just">
              <a:buNone/>
            </a:pPr>
            <a:r>
              <a:rPr lang="es-ES" sz="2800" dirty="0"/>
              <a:t>Por </a:t>
            </a:r>
            <a:r>
              <a:rPr lang="es-ES" sz="2800" i="1" dirty="0"/>
              <a:t>Decreto Supremo 28631 </a:t>
            </a:r>
            <a:r>
              <a:rPr lang="es-ES" sz="2800" dirty="0"/>
              <a:t>se constituye en una entidad pública descentralizada bajo tuición del Ministerio de Salud.</a:t>
            </a:r>
            <a:endParaRPr lang="es-BO" sz="2800" dirty="0"/>
          </a:p>
        </p:txBody>
      </p:sp>
    </p:spTree>
    <p:extLst>
      <p:ext uri="{BB962C8B-B14F-4D97-AF65-F5344CB8AC3E}">
        <p14:creationId xmlns:p14="http://schemas.microsoft.com/office/powerpoint/2010/main" val="285171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b="1" dirty="0">
                <a:latin typeface="Avenir" panose="020B0503020203020204"/>
              </a:rPr>
              <a:t>FINALIDADES DE LA ENTIDAD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fontAlgn="base"/>
            <a:r>
              <a:rPr lang="es-BO" sz="2800" dirty="0"/>
              <a:t>Estudiar y dar solución a todos los problemas individuales o colectivos del sector.</a:t>
            </a:r>
          </a:p>
          <a:p>
            <a:pPr lvl="0" algn="just" fontAlgn="base"/>
            <a:r>
              <a:rPr lang="es-BO" sz="2800" dirty="0"/>
              <a:t>Ejercer tuición sobre todas las instituciones de y para ciegos existentes en el país. </a:t>
            </a:r>
          </a:p>
          <a:p>
            <a:pPr lvl="0" algn="just" fontAlgn="base"/>
            <a:r>
              <a:rPr lang="es-BO" sz="2800" dirty="0"/>
              <a:t>Investigar e implementar los métodos de la tiflología moderna para ponerlos al servicio de la asistencia social, rehabilitación y ayuda a los ciegos y su familia. </a:t>
            </a:r>
          </a:p>
        </p:txBody>
      </p:sp>
    </p:spTree>
    <p:extLst>
      <p:ext uri="{BB962C8B-B14F-4D97-AF65-F5344CB8AC3E}">
        <p14:creationId xmlns:p14="http://schemas.microsoft.com/office/powerpoint/2010/main" val="253323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2078183"/>
            <a:ext cx="10515600" cy="4098780"/>
          </a:xfrm>
        </p:spPr>
        <p:txBody>
          <a:bodyPr>
            <a:noAutofit/>
          </a:bodyPr>
          <a:lstStyle/>
          <a:p>
            <a:pPr lvl="0" algn="just" fontAlgn="base"/>
            <a:r>
              <a:rPr lang="es-BO" sz="2800" dirty="0"/>
              <a:t>Organización de centros  de Rehabilitación y Formación profesional de ciegos, así como de cursos de alfabetización para los ciegos campesinos. </a:t>
            </a:r>
          </a:p>
          <a:p>
            <a:pPr lvl="0" algn="just" fontAlgn="base"/>
            <a:r>
              <a:rPr lang="es-BO" sz="2800" dirty="0"/>
              <a:t>Promover y orientar la actividad ocupacional de los ciegos rehabilitados. </a:t>
            </a:r>
          </a:p>
          <a:p>
            <a:pPr lvl="0" algn="just" fontAlgn="base"/>
            <a:r>
              <a:rPr lang="es-BO" sz="2800" dirty="0"/>
              <a:t>Dictaminar normas destinadas a la protección de personas ciegas. </a:t>
            </a:r>
          </a:p>
          <a:p>
            <a:pPr lvl="0" algn="just" fontAlgn="base"/>
            <a:r>
              <a:rPr lang="es-BO" sz="2800" dirty="0"/>
              <a:t>Investigar las causas que directa o indirectamente causen la ceguera. </a:t>
            </a:r>
          </a:p>
          <a:p>
            <a:pPr lvl="0" algn="just" fontAlgn="base"/>
            <a:r>
              <a:rPr lang="es-BO" sz="2800" dirty="0"/>
              <a:t>Organizar Censos y Estadísticas relativas a la ceguera. </a:t>
            </a:r>
          </a:p>
          <a:p>
            <a:pPr lvl="0" algn="just" fontAlgn="base"/>
            <a:endParaRPr lang="es-BO" sz="2800" dirty="0"/>
          </a:p>
          <a:p>
            <a:endParaRPr lang="es-BO" sz="2800" dirty="0"/>
          </a:p>
        </p:txBody>
      </p:sp>
    </p:spTree>
    <p:extLst>
      <p:ext uri="{BB962C8B-B14F-4D97-AF65-F5344CB8AC3E}">
        <p14:creationId xmlns:p14="http://schemas.microsoft.com/office/powerpoint/2010/main" val="354185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BO" b="1" dirty="0" smtClean="0">
                <a:latin typeface="Avenir" panose="020B0503020203020204"/>
              </a:rPr>
              <a:t>Máxima Autoridad Ejecutiva</a:t>
            </a:r>
            <a:endParaRPr lang="es-BO" b="1" dirty="0">
              <a:latin typeface="Avenir" panose="020B0503020203020204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047999"/>
            <a:ext cx="7058891" cy="3128963"/>
          </a:xfrm>
        </p:spPr>
        <p:txBody>
          <a:bodyPr/>
          <a:lstStyle/>
          <a:p>
            <a:pPr marL="0" indent="0">
              <a:buNone/>
            </a:pPr>
            <a:endParaRPr lang="es-BO" dirty="0" smtClean="0"/>
          </a:p>
          <a:p>
            <a:pPr marL="0" indent="0">
              <a:buNone/>
            </a:pPr>
            <a:r>
              <a:rPr lang="es-BO" dirty="0" smtClean="0"/>
              <a:t>Lic. René Ugarte López</a:t>
            </a:r>
          </a:p>
          <a:p>
            <a:pPr marL="0" indent="0">
              <a:buNone/>
            </a:pPr>
            <a:r>
              <a:rPr lang="es-BO" dirty="0" smtClean="0"/>
              <a:t>Director General Ejecutivo</a:t>
            </a:r>
            <a:endParaRPr lang="es-BO" dirty="0"/>
          </a:p>
        </p:txBody>
      </p:sp>
      <p:pic>
        <p:nvPicPr>
          <p:cNvPr id="1032" name="Picture 8" descr="La imagen puede contener: 1 persona, sonrien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436" y="2745739"/>
            <a:ext cx="2895600" cy="288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528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5182" y="1161688"/>
            <a:ext cx="10515600" cy="805658"/>
          </a:xfrm>
        </p:spPr>
        <p:txBody>
          <a:bodyPr/>
          <a:lstStyle/>
          <a:p>
            <a:r>
              <a:rPr lang="es-BO" dirty="0" smtClean="0"/>
              <a:t>Estructura Organizacional</a:t>
            </a:r>
            <a:endParaRPr lang="es-BO" dirty="0"/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67346"/>
            <a:ext cx="10515600" cy="39346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7475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dirty="0" smtClean="0"/>
              <a:t>Misión y Visión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s-BO" dirty="0"/>
              <a:t>Misión: </a:t>
            </a:r>
            <a:r>
              <a:rPr lang="es-BO" dirty="0" smtClean="0"/>
              <a:t>El </a:t>
            </a:r>
            <a:r>
              <a:rPr lang="es-BO" dirty="0"/>
              <a:t>Instituto Boliviano de la Ceguera planifica la acción del Estado para construir una nueva visión de la ceguera con inclusión plena de las personas ciegas a través de la prevención, la habilitación y rehabilitación integral, con tuición sobre todas las organizaciones de, y para personas ciegas. </a:t>
            </a:r>
            <a:endParaRPr lang="es-BO" dirty="0" smtClean="0"/>
          </a:p>
          <a:p>
            <a:r>
              <a:rPr lang="es-BO" dirty="0"/>
              <a:t>Visión: en el año 2020 el Instituto Boliviano de la Ceguera se consolida como la entidad especializada en el ámbito de la ceguera, con rectoría sobre todas las organizaciones públicas y privadas de, y para personas ciegas, ejecutando programas de prevención y rehabilitación para Vivir Bien.</a:t>
            </a:r>
          </a:p>
        </p:txBody>
      </p:sp>
    </p:spTree>
    <p:extLst>
      <p:ext uri="{BB962C8B-B14F-4D97-AF65-F5344CB8AC3E}">
        <p14:creationId xmlns:p14="http://schemas.microsoft.com/office/powerpoint/2010/main" val="2442220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BO" sz="5300" dirty="0"/>
              <a:t>PLAN </a:t>
            </a:r>
            <a:r>
              <a:rPr lang="es-BO" sz="5300" dirty="0">
                <a:solidFill>
                  <a:schemeClr val="tx1"/>
                </a:solidFill>
              </a:rPr>
              <a:t>OPERATIVO</a:t>
            </a:r>
            <a:r>
              <a:rPr lang="es-BO" sz="5300" dirty="0"/>
              <a:t> ANUAL </a:t>
            </a:r>
            <a:r>
              <a:rPr lang="es-BO" sz="5300" dirty="0" smtClean="0"/>
              <a:t>2020</a:t>
            </a:r>
            <a:r>
              <a:rPr lang="es-BO" dirty="0"/>
              <a:t/>
            </a:r>
            <a:br>
              <a:rPr lang="es-BO" dirty="0"/>
            </a:br>
            <a:r>
              <a:rPr lang="es-BO" sz="4000" dirty="0"/>
              <a:t>Audiencia Pública de Rendición de Cuentas </a:t>
            </a:r>
            <a:r>
              <a:rPr lang="es-BO" sz="4000" dirty="0" smtClean="0"/>
              <a:t>Final 2020</a:t>
            </a:r>
            <a:endParaRPr lang="es-B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627418"/>
            <a:ext cx="9144000" cy="630381"/>
          </a:xfrm>
        </p:spPr>
        <p:txBody>
          <a:bodyPr/>
          <a:lstStyle/>
          <a:p>
            <a:r>
              <a:rPr lang="es-BO" dirty="0">
                <a:solidFill>
                  <a:schemeClr val="tx1"/>
                </a:solidFill>
              </a:rPr>
              <a:t>La Paz, </a:t>
            </a:r>
            <a:r>
              <a:rPr lang="es-BO" dirty="0" smtClean="0">
                <a:solidFill>
                  <a:schemeClr val="tx1"/>
                </a:solidFill>
              </a:rPr>
              <a:t>18 de enero del 2021</a:t>
            </a:r>
            <a:endParaRPr lang="es-B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17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917291"/>
            <a:ext cx="10515600" cy="4259672"/>
          </a:xfrm>
        </p:spPr>
        <p:txBody>
          <a:bodyPr/>
          <a:lstStyle/>
          <a:p>
            <a:pPr marL="0" indent="0" algn="ctr">
              <a:buNone/>
            </a:pPr>
            <a:endParaRPr lang="es-BO" b="1" dirty="0"/>
          </a:p>
          <a:p>
            <a:pPr marL="0" indent="0" algn="ctr">
              <a:buNone/>
            </a:pPr>
            <a:endParaRPr lang="es-BO" b="1" dirty="0"/>
          </a:p>
          <a:p>
            <a:pPr marL="0" indent="0" algn="ctr">
              <a:buNone/>
            </a:pPr>
            <a:r>
              <a:rPr lang="es-BO" b="1" dirty="0"/>
              <a:t>PRESUPUESTO </a:t>
            </a:r>
            <a:r>
              <a:rPr lang="es-BO" b="1" dirty="0" smtClean="0"/>
              <a:t>2020</a:t>
            </a:r>
            <a:endParaRPr lang="es-BO" b="1" dirty="0"/>
          </a:p>
        </p:txBody>
      </p:sp>
    </p:spTree>
    <p:extLst>
      <p:ext uri="{BB962C8B-B14F-4D97-AF65-F5344CB8AC3E}">
        <p14:creationId xmlns:p14="http://schemas.microsoft.com/office/powerpoint/2010/main" val="304266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759527"/>
            <a:ext cx="10515600" cy="831273"/>
          </a:xfrm>
        </p:spPr>
        <p:txBody>
          <a:bodyPr>
            <a:normAutofit/>
          </a:bodyPr>
          <a:lstStyle/>
          <a:p>
            <a:r>
              <a:rPr lang="es-ES" dirty="0"/>
              <a:t>PRESUPUESTO </a:t>
            </a:r>
            <a:r>
              <a:rPr lang="es-ES" dirty="0" smtClean="0"/>
              <a:t>INSTITUCIONAL APROBADO </a:t>
            </a:r>
            <a:endParaRPr lang="es-BO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9009533"/>
              </p:ext>
            </p:extLst>
          </p:nvPr>
        </p:nvGraphicFramePr>
        <p:xfrm>
          <a:off x="734290" y="3355252"/>
          <a:ext cx="10931236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2809">
                  <a:extLst>
                    <a:ext uri="{9D8B030D-6E8A-4147-A177-3AD203B41FA5}">
                      <a16:colId xmlns:a16="http://schemas.microsoft.com/office/drawing/2014/main" val="1956308284"/>
                    </a:ext>
                  </a:extLst>
                </a:gridCol>
                <a:gridCol w="2732809">
                  <a:extLst>
                    <a:ext uri="{9D8B030D-6E8A-4147-A177-3AD203B41FA5}">
                      <a16:colId xmlns:a16="http://schemas.microsoft.com/office/drawing/2014/main" val="256847509"/>
                    </a:ext>
                  </a:extLst>
                </a:gridCol>
                <a:gridCol w="2732809">
                  <a:extLst>
                    <a:ext uri="{9D8B030D-6E8A-4147-A177-3AD203B41FA5}">
                      <a16:colId xmlns:a16="http://schemas.microsoft.com/office/drawing/2014/main" val="1576432988"/>
                    </a:ext>
                  </a:extLst>
                </a:gridCol>
                <a:gridCol w="2732809">
                  <a:extLst>
                    <a:ext uri="{9D8B030D-6E8A-4147-A177-3AD203B41FA5}">
                      <a16:colId xmlns:a16="http://schemas.microsoft.com/office/drawing/2014/main" val="2540071111"/>
                    </a:ext>
                  </a:extLst>
                </a:gridCol>
              </a:tblGrid>
              <a:tr h="821681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DESCRIPCIÓN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Fuente de Financiamiento TGN 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Fuente de Financiamiento</a:t>
                      </a:r>
                      <a:r>
                        <a:rPr lang="es-ES" baseline="0" dirty="0" smtClean="0"/>
                        <a:t> </a:t>
                      </a:r>
                      <a:r>
                        <a:rPr lang="es-ES" dirty="0" smtClean="0"/>
                        <a:t>Recursos Propios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TOTAL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543783"/>
                  </a:ext>
                </a:extLst>
              </a:tr>
              <a:tr h="575176">
                <a:tc>
                  <a:txBody>
                    <a:bodyPr/>
                    <a:lstStyle/>
                    <a:p>
                      <a:pPr algn="ctr"/>
                      <a:r>
                        <a:rPr lang="es-ES" baseline="0" dirty="0" smtClean="0">
                          <a:solidFill>
                            <a:schemeClr val="bg1"/>
                          </a:solidFill>
                        </a:rPr>
                        <a:t>PRESUPUESTO 2020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49.510.274,00 Bs.</a:t>
                      </a:r>
                    </a:p>
                    <a:p>
                      <a:pPr algn="ctr" fontAlgn="b"/>
                      <a:endParaRPr lang="es-BO" sz="1800" b="0" i="0" u="none" strike="noStrike" dirty="0">
                        <a:solidFill>
                          <a:srgbClr val="FF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</a:rPr>
                        <a:t>975,635,00</a:t>
                      </a: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BO" dirty="0">
                          <a:solidFill>
                            <a:schemeClr val="tx1"/>
                          </a:solidFill>
                        </a:rPr>
                        <a:t>Bs.</a:t>
                      </a:r>
                    </a:p>
                    <a:p>
                      <a:pPr algn="ctr"/>
                      <a:endParaRPr lang="es-BO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baseline="0" dirty="0" smtClean="0">
                          <a:solidFill>
                            <a:schemeClr val="tx1"/>
                          </a:solidFill>
                        </a:rPr>
                        <a:t>50.485.909,00</a:t>
                      </a: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 Bs.</a:t>
                      </a:r>
                      <a:endParaRPr lang="es-BO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s-BO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118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008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577789"/>
            <a:ext cx="10515600" cy="1387084"/>
          </a:xfrm>
        </p:spPr>
        <p:txBody>
          <a:bodyPr>
            <a:normAutofit/>
          </a:bodyPr>
          <a:lstStyle/>
          <a:p>
            <a:r>
              <a:rPr lang="es-ES" dirty="0" smtClean="0"/>
              <a:t>DISTRIBUCIÓN DEL PRESUPUESTO </a:t>
            </a:r>
            <a:r>
              <a:rPr lang="es-ES" dirty="0"/>
              <a:t>INSTITUCIONAL </a:t>
            </a:r>
            <a:endParaRPr lang="es-BO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76130"/>
              </p:ext>
            </p:extLst>
          </p:nvPr>
        </p:nvGraphicFramePr>
        <p:xfrm>
          <a:off x="838200" y="3089563"/>
          <a:ext cx="10515600" cy="21212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18843">
                  <a:extLst>
                    <a:ext uri="{9D8B030D-6E8A-4147-A177-3AD203B41FA5}">
                      <a16:colId xmlns:a16="http://schemas.microsoft.com/office/drawing/2014/main" val="3014380611"/>
                    </a:ext>
                  </a:extLst>
                </a:gridCol>
                <a:gridCol w="1398796">
                  <a:extLst>
                    <a:ext uri="{9D8B030D-6E8A-4147-A177-3AD203B41FA5}">
                      <a16:colId xmlns:a16="http://schemas.microsoft.com/office/drawing/2014/main" val="3259594137"/>
                    </a:ext>
                  </a:extLst>
                </a:gridCol>
                <a:gridCol w="1332743">
                  <a:extLst>
                    <a:ext uri="{9D8B030D-6E8A-4147-A177-3AD203B41FA5}">
                      <a16:colId xmlns:a16="http://schemas.microsoft.com/office/drawing/2014/main" val="2079277694"/>
                    </a:ext>
                  </a:extLst>
                </a:gridCol>
                <a:gridCol w="1161942">
                  <a:extLst>
                    <a:ext uri="{9D8B030D-6E8A-4147-A177-3AD203B41FA5}">
                      <a16:colId xmlns:a16="http://schemas.microsoft.com/office/drawing/2014/main" val="1453586245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877561283"/>
                    </a:ext>
                  </a:extLst>
                </a:gridCol>
              </a:tblGrid>
              <a:tr h="6291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DESCRIPCIÓN 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Presupuesto Aprobado   </a:t>
                      </a:r>
                      <a:endParaRPr lang="es-BO" sz="12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Incremento Presupuestario </a:t>
                      </a:r>
                      <a:endParaRPr lang="es-BO" sz="12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Presupuesto Vigente </a:t>
                      </a:r>
                      <a:endParaRPr lang="es-BO" sz="12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Detalle Distribución % </a:t>
                      </a:r>
                      <a:endParaRPr lang="es-BO" sz="12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75376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FENACIEBO 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395.000,00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00,00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395.000,00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0,78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8587270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Bono Anual de Indigencia 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41.880.142,00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2.044.858,00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43.925.000,00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87,00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6130713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8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Funcionamiento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6.165.909,00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6.165.909,00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12,22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37606585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TOTAL PRESUPUESTO </a:t>
                      </a:r>
                      <a:r>
                        <a:rPr lang="es-BO" sz="18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2020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48.441.051,00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2.044.858,00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BO" sz="12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50.485.909,00</a:t>
                      </a:r>
                    </a:p>
                    <a:p>
                      <a:pPr algn="ctr" rtl="0" fontAlgn="ctr"/>
                      <a:endParaRPr lang="es-BO" sz="1200" b="0" i="0" u="none" strike="noStrike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BO" sz="12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es-BO" sz="1200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71424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6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43791"/>
            <a:ext cx="10515600" cy="43331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dirty="0">
                <a:solidFill>
                  <a:schemeClr val="accent1"/>
                </a:solidFill>
              </a:rPr>
              <a:t>3</a:t>
            </a:r>
          </a:p>
          <a:p>
            <a:pPr marL="0" indent="0" algn="ctr">
              <a:buNone/>
            </a:pPr>
            <a:r>
              <a:rPr lang="es-ES" dirty="0">
                <a:solidFill>
                  <a:schemeClr val="accent1"/>
                </a:solidFill>
              </a:rPr>
              <a:t>OBJETIVOS DE GESTIÓN INSTITUCIONAL</a:t>
            </a:r>
          </a:p>
          <a:p>
            <a:pPr marL="0" indent="0" algn="ctr">
              <a:buNone/>
            </a:pPr>
            <a:endParaRPr lang="es-ES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s-BO" dirty="0" smtClean="0">
                <a:solidFill>
                  <a:schemeClr val="accent1"/>
                </a:solidFill>
              </a:rPr>
              <a:t>18</a:t>
            </a:r>
            <a:endParaRPr lang="es-BO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s-BO" dirty="0"/>
              <a:t> </a:t>
            </a:r>
            <a:r>
              <a:rPr lang="es-BO" dirty="0" smtClean="0"/>
              <a:t>OPERACIONES </a:t>
            </a:r>
            <a:r>
              <a:rPr lang="es-BO" dirty="0"/>
              <a:t>PROGRAMADAS</a:t>
            </a:r>
          </a:p>
          <a:p>
            <a:pPr marL="0" indent="0" algn="ctr">
              <a:buNone/>
            </a:pP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997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dirty="0"/>
              <a:t>Objetivo de </a:t>
            </a:r>
            <a:r>
              <a:rPr lang="es-BO" dirty="0" smtClean="0"/>
              <a:t>gestión 1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BO" sz="3800" dirty="0" smtClean="0"/>
              <a:t>Coadyuvar </a:t>
            </a:r>
            <a:r>
              <a:rPr lang="es-BO" sz="3800" dirty="0"/>
              <a:t>a la erradicación de la extrema pobreza a través de programas sociales en beneficio de las personas ciegas afiliadas a la </a:t>
            </a:r>
            <a:r>
              <a:rPr lang="es-BO" sz="3800" dirty="0" smtClean="0"/>
              <a:t>entidad.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57764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597251"/>
              </p:ext>
            </p:extLst>
          </p:nvPr>
        </p:nvGraphicFramePr>
        <p:xfrm>
          <a:off x="1856509" y="1771226"/>
          <a:ext cx="8492836" cy="4273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418">
                  <a:extLst>
                    <a:ext uri="{9D8B030D-6E8A-4147-A177-3AD203B41FA5}">
                      <a16:colId xmlns:a16="http://schemas.microsoft.com/office/drawing/2014/main" val="4202542530"/>
                    </a:ext>
                  </a:extLst>
                </a:gridCol>
                <a:gridCol w="4246418">
                  <a:extLst>
                    <a:ext uri="{9D8B030D-6E8A-4147-A177-3AD203B41FA5}">
                      <a16:colId xmlns:a16="http://schemas.microsoft.com/office/drawing/2014/main" val="463976043"/>
                    </a:ext>
                  </a:extLst>
                </a:gridCol>
              </a:tblGrid>
              <a:tr h="329085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2081710"/>
                  </a:ext>
                </a:extLst>
              </a:tr>
              <a:tr h="1657917">
                <a:tc>
                  <a:txBody>
                    <a:bodyPr/>
                    <a:lstStyle/>
                    <a:p>
                      <a:r>
                        <a:rPr lang="es-BO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Ejecutar componentes nacionales para el pago del Bono Anual de Indigencia.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Ejecutar componentes departamentales para el pago del Bono Anual de Indigencia.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687960"/>
                  </a:ext>
                </a:extLst>
              </a:tr>
              <a:tr h="329085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Operaciones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543696"/>
                  </a:ext>
                </a:extLst>
              </a:tr>
              <a:tr h="1883996">
                <a:tc>
                  <a:txBody>
                    <a:bodyPr/>
                    <a:lstStyle/>
                    <a:p>
                      <a:r>
                        <a:rPr lang="es-BO" dirty="0" smtClean="0"/>
                        <a:t>- Sistematizar y Consolidar la ejecución del “pago del Bono de Indigencia”.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s-BO" dirty="0" smtClean="0"/>
                        <a:t>-Proceder con el registro documentado de afiliaciones para el pago del Bono Anual de Indigencia.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6250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097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804464"/>
              </p:ext>
            </p:extLst>
          </p:nvPr>
        </p:nvGraphicFramePr>
        <p:xfrm>
          <a:off x="2393371" y="1757377"/>
          <a:ext cx="7221684" cy="4310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842">
                  <a:extLst>
                    <a:ext uri="{9D8B030D-6E8A-4147-A177-3AD203B41FA5}">
                      <a16:colId xmlns:a16="http://schemas.microsoft.com/office/drawing/2014/main" val="4202542530"/>
                    </a:ext>
                  </a:extLst>
                </a:gridCol>
                <a:gridCol w="3610842">
                  <a:extLst>
                    <a:ext uri="{9D8B030D-6E8A-4147-A177-3AD203B41FA5}">
                      <a16:colId xmlns:a16="http://schemas.microsoft.com/office/drawing/2014/main" val="463976043"/>
                    </a:ext>
                  </a:extLst>
                </a:gridCol>
              </a:tblGrid>
              <a:tr h="344344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2081710"/>
                  </a:ext>
                </a:extLst>
              </a:tr>
              <a:tr h="1635632">
                <a:tc>
                  <a:txBody>
                    <a:bodyPr/>
                    <a:lstStyle/>
                    <a:p>
                      <a:r>
                        <a:rPr lang="es-BO" dirty="0" smtClean="0"/>
                        <a:t>Ejecutar componentes nacionales para el pago del Bono Anual de Indigencia.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Ejecutar componentes departamentales para el pago del Bono Anual de Indigencia.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687960"/>
                  </a:ext>
                </a:extLst>
              </a:tr>
              <a:tr h="344344">
                <a:tc gridSpan="2">
                  <a:txBody>
                    <a:bodyPr/>
                    <a:lstStyle/>
                    <a:p>
                      <a:pPr algn="ctr"/>
                      <a:r>
                        <a:rPr lang="es-BO" sz="1800" dirty="0" smtClean="0"/>
                        <a:t>Presupuesto Vigente Expresado</a:t>
                      </a:r>
                      <a:r>
                        <a:rPr lang="es-BO" sz="1800" baseline="0" dirty="0" smtClean="0"/>
                        <a:t> en Bs.: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543696"/>
                  </a:ext>
                </a:extLst>
              </a:tr>
              <a:tr h="3443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44.999.663,00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6.496,00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2164605"/>
                  </a:ext>
                </a:extLst>
              </a:tr>
              <a:tr h="344344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Presupuesto</a:t>
                      </a:r>
                      <a:r>
                        <a:rPr lang="es-BO" baseline="0" dirty="0" smtClean="0">
                          <a:solidFill>
                            <a:schemeClr val="tx1"/>
                          </a:solidFill>
                        </a:rPr>
                        <a:t> Ejecutado en Bs.: </a:t>
                      </a:r>
                      <a:endParaRPr lang="es-BO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232853"/>
                  </a:ext>
                </a:extLst>
              </a:tr>
              <a:tr h="344344"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44.369.342,80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5.960,40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6250575"/>
                  </a:ext>
                </a:extLst>
              </a:tr>
              <a:tr h="423052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Total Vigente expresado en Bs.: 45.006.159,00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es-BO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1143926"/>
                  </a:ext>
                </a:extLst>
              </a:tr>
              <a:tr h="423052"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Total Ejecutado</a:t>
                      </a:r>
                      <a:r>
                        <a:rPr lang="es-BO" baseline="0" dirty="0" smtClean="0">
                          <a:solidFill>
                            <a:schemeClr val="tx1"/>
                          </a:solidFill>
                        </a:rPr>
                        <a:t> en Bs.: 44.375.303,20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992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14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681380"/>
              </p:ext>
            </p:extLst>
          </p:nvPr>
        </p:nvGraphicFramePr>
        <p:xfrm>
          <a:off x="2054860" y="2411305"/>
          <a:ext cx="8128000" cy="202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93760554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19075380"/>
                    </a:ext>
                  </a:extLst>
                </a:gridCol>
              </a:tblGrid>
              <a:tr h="481962"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Indicador/es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Meta/s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689925"/>
                  </a:ext>
                </a:extLst>
              </a:tr>
              <a:tr h="154491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% de boletas del Bono Anual de Indigencia entregadas en la gestión 2020.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100% de las personas afiliadas a la institución cuenta con recursos para salir de la extrema pobreza.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957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460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833401"/>
              </p:ext>
            </p:extLst>
          </p:nvPr>
        </p:nvGraphicFramePr>
        <p:xfrm>
          <a:off x="1728355" y="2216727"/>
          <a:ext cx="8773391" cy="14852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0127">
                  <a:extLst>
                    <a:ext uri="{9D8B030D-6E8A-4147-A177-3AD203B41FA5}">
                      <a16:colId xmlns:a16="http://schemas.microsoft.com/office/drawing/2014/main" val="3890359212"/>
                    </a:ext>
                  </a:extLst>
                </a:gridCol>
                <a:gridCol w="2830127">
                  <a:extLst>
                    <a:ext uri="{9D8B030D-6E8A-4147-A177-3AD203B41FA5}">
                      <a16:colId xmlns:a16="http://schemas.microsoft.com/office/drawing/2014/main" val="1739601720"/>
                    </a:ext>
                  </a:extLst>
                </a:gridCol>
                <a:gridCol w="3113137">
                  <a:extLst>
                    <a:ext uri="{9D8B030D-6E8A-4147-A177-3AD203B41FA5}">
                      <a16:colId xmlns:a16="http://schemas.microsoft.com/office/drawing/2014/main" val="2532520074"/>
                    </a:ext>
                  </a:extLst>
                </a:gridCol>
              </a:tblGrid>
              <a:tr h="317068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Entrega de boletas </a:t>
                      </a:r>
                      <a:r>
                        <a:rPr lang="es-BO" sz="24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2020</a:t>
                      </a:r>
                      <a:endParaRPr lang="es-BO" sz="2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941411"/>
                  </a:ext>
                </a:extLst>
              </a:tr>
              <a:tr h="714950"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>
                          <a:effectLst/>
                        </a:rPr>
                        <a:t>Emitidas</a:t>
                      </a:r>
                      <a:endParaRPr lang="es-BO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>
                          <a:effectLst/>
                        </a:rPr>
                        <a:t>Entregadas </a:t>
                      </a:r>
                      <a:endParaRPr lang="es-BO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>
                          <a:effectLst/>
                        </a:rPr>
                        <a:t>No Entregadas</a:t>
                      </a:r>
                      <a:endParaRPr lang="es-BO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3148670"/>
                  </a:ext>
                </a:extLst>
              </a:tr>
              <a:tr h="395000"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 smtClean="0">
                          <a:effectLst/>
                        </a:rPr>
                        <a:t>6275</a:t>
                      </a:r>
                      <a:endParaRPr lang="es-BO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6080</a:t>
                      </a:r>
                      <a:endParaRPr lang="es-BO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BO" sz="2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195</a:t>
                      </a:r>
                      <a:endParaRPr lang="es-BO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14420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447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46363" y="5237018"/>
            <a:ext cx="4904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b="1" dirty="0" smtClean="0"/>
              <a:t>Ejecución Física: </a:t>
            </a:r>
            <a:r>
              <a:rPr lang="es-BO" dirty="0" smtClean="0"/>
              <a:t>96,89%</a:t>
            </a:r>
          </a:p>
          <a:p>
            <a:r>
              <a:rPr lang="es-BO" b="1" dirty="0" smtClean="0"/>
              <a:t>Ejecución Presupuestaria: </a:t>
            </a:r>
            <a:r>
              <a:rPr lang="es-BO" dirty="0" smtClean="0"/>
              <a:t>98,60%</a:t>
            </a:r>
            <a:endParaRPr lang="es-BO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956635"/>
              </p:ext>
            </p:extLst>
          </p:nvPr>
        </p:nvGraphicFramePr>
        <p:xfrm>
          <a:off x="3699165" y="1665069"/>
          <a:ext cx="4710546" cy="2946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0182">
                  <a:extLst>
                    <a:ext uri="{9D8B030D-6E8A-4147-A177-3AD203B41FA5}">
                      <a16:colId xmlns:a16="http://schemas.microsoft.com/office/drawing/2014/main" val="3329228317"/>
                    </a:ext>
                  </a:extLst>
                </a:gridCol>
                <a:gridCol w="1570182">
                  <a:extLst>
                    <a:ext uri="{9D8B030D-6E8A-4147-A177-3AD203B41FA5}">
                      <a16:colId xmlns:a16="http://schemas.microsoft.com/office/drawing/2014/main" val="4290006896"/>
                    </a:ext>
                  </a:extLst>
                </a:gridCol>
                <a:gridCol w="1570182">
                  <a:extLst>
                    <a:ext uri="{9D8B030D-6E8A-4147-A177-3AD203B41FA5}">
                      <a16:colId xmlns:a16="http://schemas.microsoft.com/office/drawing/2014/main" val="3290044934"/>
                    </a:ext>
                  </a:extLst>
                </a:gridCol>
              </a:tblGrid>
              <a:tr h="675665"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Año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Personas </a:t>
                      </a:r>
                      <a:r>
                        <a:rPr lang="es-BO" sz="18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Afiliadas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de Crecimiento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484491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ctr"/>
                      <a:r>
                        <a:rPr lang="es-BO" sz="1800" u="none" strike="noStrike" dirty="0">
                          <a:effectLst/>
                        </a:rPr>
                        <a:t>2013</a:t>
                      </a:r>
                      <a:endParaRPr lang="es-B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4731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800" u="none" strike="noStrike">
                          <a:effectLst/>
                        </a:rPr>
                        <a:t> </a:t>
                      </a:r>
                      <a:endParaRPr lang="es-BO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6364488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ctr"/>
                      <a:r>
                        <a:rPr lang="es-BO" sz="1800" u="none" strike="noStrike">
                          <a:effectLst/>
                        </a:rPr>
                        <a:t>2014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4709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-0,47%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43537199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2015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5017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6,54%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8591302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2016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5288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5,40%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98495156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2017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5474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3,52%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263385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2018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5772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5,44%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29949393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2019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>
                          <a:effectLst/>
                        </a:rPr>
                        <a:t>6089</a:t>
                      </a:r>
                      <a:endParaRPr lang="es-BO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>
                          <a:effectLst/>
                        </a:rPr>
                        <a:t>5,49%</a:t>
                      </a:r>
                      <a:endParaRPr lang="es-B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61146947"/>
                  </a:ext>
                </a:extLst>
              </a:tr>
              <a:tr h="225222"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2020</a:t>
                      </a:r>
                      <a:endParaRPr lang="es-B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6275</a:t>
                      </a:r>
                      <a:endParaRPr lang="es-B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8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3,05%</a:t>
                      </a:r>
                      <a:endParaRPr lang="es-B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17611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377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2164" y="1722436"/>
            <a:ext cx="10515600" cy="1325563"/>
          </a:xfrm>
        </p:spPr>
        <p:txBody>
          <a:bodyPr/>
          <a:lstStyle/>
          <a:p>
            <a:r>
              <a:rPr lang="es-BO" dirty="0"/>
              <a:t>Objetivo de </a:t>
            </a:r>
            <a:r>
              <a:rPr lang="es-BO" dirty="0" smtClean="0"/>
              <a:t>gestión 2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BO" sz="3800" dirty="0" smtClean="0"/>
              <a:t>Formar </a:t>
            </a:r>
            <a:r>
              <a:rPr lang="es-BO" sz="3800" dirty="0"/>
              <a:t>un ser humano integral para su inclusión plena en la sociedad.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362374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478800"/>
              </p:ext>
            </p:extLst>
          </p:nvPr>
        </p:nvGraphicFramePr>
        <p:xfrm>
          <a:off x="806941" y="1743309"/>
          <a:ext cx="10626440" cy="461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6610">
                  <a:extLst>
                    <a:ext uri="{9D8B030D-6E8A-4147-A177-3AD203B41FA5}">
                      <a16:colId xmlns:a16="http://schemas.microsoft.com/office/drawing/2014/main" val="1931014004"/>
                    </a:ext>
                  </a:extLst>
                </a:gridCol>
                <a:gridCol w="2656610">
                  <a:extLst>
                    <a:ext uri="{9D8B030D-6E8A-4147-A177-3AD203B41FA5}">
                      <a16:colId xmlns:a16="http://schemas.microsoft.com/office/drawing/2014/main" val="1687293245"/>
                    </a:ext>
                  </a:extLst>
                </a:gridCol>
                <a:gridCol w="2656610">
                  <a:extLst>
                    <a:ext uri="{9D8B030D-6E8A-4147-A177-3AD203B41FA5}">
                      <a16:colId xmlns:a16="http://schemas.microsoft.com/office/drawing/2014/main" val="632843498"/>
                    </a:ext>
                  </a:extLst>
                </a:gridCol>
                <a:gridCol w="2656610">
                  <a:extLst>
                    <a:ext uri="{9D8B030D-6E8A-4147-A177-3AD203B41FA5}">
                      <a16:colId xmlns:a16="http://schemas.microsoft.com/office/drawing/2014/main" val="1965821865"/>
                    </a:ext>
                  </a:extLst>
                </a:gridCol>
              </a:tblGrid>
              <a:tr h="335148">
                <a:tc gridSpan="4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0689420"/>
                  </a:ext>
                </a:extLst>
              </a:tr>
              <a:tr h="1647813"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Desarrollar y actualizar los procedimientos de ejecución de la rehabilitación y habilitación en los centros a nivel nacional.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Contribuir a la inclusión social de personas ciegas mediante el proceso de rehabilitación.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Asegurar el acceso a la información produciendo material en formatos accesibles.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Promover la inclusión social de las personas ciegas.</a:t>
                      </a:r>
                      <a:endParaRPr lang="es-B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699658"/>
                  </a:ext>
                </a:extLst>
              </a:tr>
              <a:tr h="335148">
                <a:tc gridSpan="4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Operaciones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619770"/>
                  </a:ext>
                </a:extLst>
              </a:tr>
              <a:tr h="2090000"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-</a:t>
                      </a:r>
                      <a:r>
                        <a:rPr lang="es-BO" sz="1600" baseline="0" dirty="0" smtClean="0"/>
                        <a:t> </a:t>
                      </a:r>
                      <a:r>
                        <a:rPr lang="es-BO" sz="1600" dirty="0" smtClean="0"/>
                        <a:t>Programar el desarrollo de la rehabilitación y habilitación, a nivel nacional y realizar su seguimiento. 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-</a:t>
                      </a:r>
                      <a:r>
                        <a:rPr lang="es-BO" sz="1600" baseline="0" dirty="0" smtClean="0"/>
                        <a:t> </a:t>
                      </a:r>
                      <a:r>
                        <a:rPr lang="es-BO" sz="1600" dirty="0" smtClean="0"/>
                        <a:t>Monitoreo y seguimiento del proceso de rehabilitación en los centros.</a:t>
                      </a:r>
                    </a:p>
                    <a:p>
                      <a:r>
                        <a:rPr lang="es-E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BO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Implementar y ejecutar la habilitación y rehabilitación…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-</a:t>
                      </a:r>
                      <a:r>
                        <a:rPr lang="es-BO" sz="1600" baseline="0" dirty="0" smtClean="0"/>
                        <a:t> </a:t>
                      </a:r>
                      <a:r>
                        <a:rPr lang="es-BO" sz="1600" dirty="0" smtClean="0"/>
                        <a:t>Producir textos en formatos accesibles.</a:t>
                      </a:r>
                    </a:p>
                    <a:p>
                      <a:r>
                        <a:rPr lang="es-BO" sz="1600" dirty="0" smtClean="0"/>
                        <a:t>- Desarrollar tecnologías de apoyo y lineamientos de producción.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-Promoción y socialización de la institución.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299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725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370846"/>
              </p:ext>
            </p:extLst>
          </p:nvPr>
        </p:nvGraphicFramePr>
        <p:xfrm>
          <a:off x="789710" y="1654237"/>
          <a:ext cx="10321640" cy="4730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0410">
                  <a:extLst>
                    <a:ext uri="{9D8B030D-6E8A-4147-A177-3AD203B41FA5}">
                      <a16:colId xmlns:a16="http://schemas.microsoft.com/office/drawing/2014/main" val="1931014004"/>
                    </a:ext>
                  </a:extLst>
                </a:gridCol>
                <a:gridCol w="2580410">
                  <a:extLst>
                    <a:ext uri="{9D8B030D-6E8A-4147-A177-3AD203B41FA5}">
                      <a16:colId xmlns:a16="http://schemas.microsoft.com/office/drawing/2014/main" val="1687293245"/>
                    </a:ext>
                  </a:extLst>
                </a:gridCol>
                <a:gridCol w="2580410">
                  <a:extLst>
                    <a:ext uri="{9D8B030D-6E8A-4147-A177-3AD203B41FA5}">
                      <a16:colId xmlns:a16="http://schemas.microsoft.com/office/drawing/2014/main" val="632843498"/>
                    </a:ext>
                  </a:extLst>
                </a:gridCol>
                <a:gridCol w="2580410">
                  <a:extLst>
                    <a:ext uri="{9D8B030D-6E8A-4147-A177-3AD203B41FA5}">
                      <a16:colId xmlns:a16="http://schemas.microsoft.com/office/drawing/2014/main" val="1965821865"/>
                    </a:ext>
                  </a:extLst>
                </a:gridCol>
              </a:tblGrid>
              <a:tr h="354573">
                <a:tc gridSpan="4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0689420"/>
                  </a:ext>
                </a:extLst>
              </a:tr>
              <a:tr h="1743317"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Desarrollar y actualizar los procedimientos de ejecución de la rehabilitación y habilitación en los centros a nivel nacional.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Contribuir a la inclusión social de personas ciegas mediante el proceso de rehabilitación.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Asegurar el acceso a la información produciendo material en formatos accesibles.</a:t>
                      </a:r>
                      <a:endParaRPr lang="es-B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sz="1600" dirty="0" smtClean="0"/>
                        <a:t>Promover la inclusión social de las personas ciegas.</a:t>
                      </a:r>
                      <a:endParaRPr lang="es-B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699658"/>
                  </a:ext>
                </a:extLst>
              </a:tr>
              <a:tr h="325025">
                <a:tc gridSpan="4"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Presupuesto Vigente Expresado</a:t>
                      </a:r>
                      <a:r>
                        <a:rPr lang="es-BO" sz="1600" baseline="0" dirty="0" smtClean="0"/>
                        <a:t> en Bs.:</a:t>
                      </a:r>
                      <a:endParaRPr lang="es-BO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619770"/>
                  </a:ext>
                </a:extLst>
              </a:tr>
              <a:tr h="504843"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112.832,50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277.807,60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210.234,90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11.545,00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299660"/>
                  </a:ext>
                </a:extLst>
              </a:tr>
              <a:tr h="330548">
                <a:tc gridSpan="4"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Presupuesto Ejecutado en Bs.: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136888"/>
                  </a:ext>
                </a:extLst>
              </a:tr>
              <a:tr h="504843"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53.324,00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274.498,50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151.428,60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8.152,00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105693"/>
                  </a:ext>
                </a:extLst>
              </a:tr>
              <a:tr h="381590">
                <a:tc gridSpan="4"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Total</a:t>
                      </a:r>
                      <a:r>
                        <a:rPr lang="es-BO" sz="1600" baseline="0" dirty="0" smtClean="0">
                          <a:solidFill>
                            <a:schemeClr val="tx1"/>
                          </a:solidFill>
                        </a:rPr>
                        <a:t> Vigente Expresado en Bs.: 612.420,00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4304724"/>
                  </a:ext>
                </a:extLst>
              </a:tr>
              <a:tr h="504843">
                <a:tc gridSpan="4">
                  <a:txBody>
                    <a:bodyPr/>
                    <a:lstStyle/>
                    <a:p>
                      <a:pPr algn="ctr"/>
                      <a:r>
                        <a:rPr lang="es-BO" sz="1600" baseline="0" dirty="0" smtClean="0">
                          <a:solidFill>
                            <a:schemeClr val="tx1"/>
                          </a:solidFill>
                        </a:rPr>
                        <a:t>Total Ejecutado en Bs.: 487.403,10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2978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747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656153"/>
              </p:ext>
            </p:extLst>
          </p:nvPr>
        </p:nvGraphicFramePr>
        <p:xfrm>
          <a:off x="1867824" y="1935402"/>
          <a:ext cx="8128000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93760554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190753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Indicador/es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Meta/s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689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N° de personas que finalizaron su proceso</a:t>
                      </a:r>
                      <a:r>
                        <a:rPr lang="es-BO" baseline="0" dirty="0" smtClean="0"/>
                        <a:t> de rehabilitación.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baseline="0" dirty="0" smtClean="0"/>
                        <a:t>N° de títulos producidos en formato accesible hasta el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baseline="0" dirty="0" smtClean="0"/>
                        <a:t>N° de Pizarrillas producidas en la gestión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baseline="0" dirty="0" smtClean="0"/>
                        <a:t>N° de Bastones producidos en la gestión 2020.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BO" baseline="0" dirty="0" smtClean="0"/>
                        <a:t>N° de Ábacos producidos en la gestión 2020.</a:t>
                      </a:r>
                    </a:p>
                    <a:p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s-BO" baseline="0" dirty="0" smtClean="0"/>
                        <a:t>50 Personas concluyeron su proceso de rehabilitación hasta la gestión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20 títulos producidos en formato accesible hasta el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2000 pizarrillas (tamaño carta) producidas en la gestión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2000 bastones producidos en la gestión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s-BO" dirty="0" smtClean="0"/>
                        <a:t>2000 ábacos producidos en la gestión 2020.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957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30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646716" y="1811473"/>
            <a:ext cx="50465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b="1" dirty="0" smtClean="0"/>
              <a:t>Ejecución Física: </a:t>
            </a:r>
            <a:r>
              <a:rPr lang="es-BO" dirty="0" smtClean="0"/>
              <a:t>100%</a:t>
            </a:r>
          </a:p>
          <a:p>
            <a:r>
              <a:rPr lang="es-BO" b="1" dirty="0" smtClean="0"/>
              <a:t>Ejecución Presupuestaria: </a:t>
            </a:r>
            <a:r>
              <a:rPr lang="es-BO" dirty="0" smtClean="0"/>
              <a:t>79,59%</a:t>
            </a:r>
            <a:endParaRPr lang="es-BO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401379"/>
              </p:ext>
            </p:extLst>
          </p:nvPr>
        </p:nvGraphicFramePr>
        <p:xfrm>
          <a:off x="1049481" y="1625128"/>
          <a:ext cx="5226627" cy="21472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42209">
                  <a:extLst>
                    <a:ext uri="{9D8B030D-6E8A-4147-A177-3AD203B41FA5}">
                      <a16:colId xmlns:a16="http://schemas.microsoft.com/office/drawing/2014/main" val="2498820010"/>
                    </a:ext>
                  </a:extLst>
                </a:gridCol>
                <a:gridCol w="1742209">
                  <a:extLst>
                    <a:ext uri="{9D8B030D-6E8A-4147-A177-3AD203B41FA5}">
                      <a16:colId xmlns:a16="http://schemas.microsoft.com/office/drawing/2014/main" val="1181076911"/>
                    </a:ext>
                  </a:extLst>
                </a:gridCol>
                <a:gridCol w="1742209">
                  <a:extLst>
                    <a:ext uri="{9D8B030D-6E8A-4147-A177-3AD203B41FA5}">
                      <a16:colId xmlns:a16="http://schemas.microsoft.com/office/drawing/2014/main" val="3560259436"/>
                    </a:ext>
                  </a:extLst>
                </a:gridCol>
              </a:tblGrid>
              <a:tr h="587087"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Año</a:t>
                      </a:r>
                      <a:endParaRPr lang="es-BO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Personas egresadas</a:t>
                      </a:r>
                      <a:endParaRPr lang="es-BO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de Crecimiento</a:t>
                      </a:r>
                      <a:endParaRPr lang="es-BO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0787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BO" sz="1400" u="none" strike="noStrike" dirty="0">
                          <a:effectLst/>
                        </a:rPr>
                        <a:t>2014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30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400" u="none" strike="noStrike">
                          <a:effectLst/>
                        </a:rPr>
                        <a:t> </a:t>
                      </a:r>
                      <a:endParaRPr lang="es-BO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931332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BO" sz="1400" u="none" strike="noStrike" dirty="0">
                          <a:effectLst/>
                        </a:rPr>
                        <a:t>2015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30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0,00%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680670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BO" sz="1400" u="none" strike="noStrike" dirty="0">
                          <a:effectLst/>
                        </a:rPr>
                        <a:t>2016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35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16,67%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701984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BO" sz="1400" u="none" strike="noStrike" dirty="0">
                          <a:effectLst/>
                        </a:rPr>
                        <a:t>2017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46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31,43%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375242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BO" sz="1400" u="none" strike="noStrike" dirty="0">
                          <a:effectLst/>
                        </a:rPr>
                        <a:t>2018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85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84,78%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9534027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BO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2019</a:t>
                      </a:r>
                      <a:endParaRPr lang="es-BO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67</a:t>
                      </a:r>
                      <a:endParaRPr lang="es-BO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-21,18%</a:t>
                      </a:r>
                      <a:endParaRPr lang="es-BO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1982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lang="es-BO" sz="14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es-BO" sz="14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-76,12%</a:t>
                      </a:r>
                      <a:endParaRPr lang="es-BO" sz="14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8631887"/>
                  </a:ext>
                </a:extLst>
              </a:tr>
            </a:tbl>
          </a:graphicData>
        </a:graphic>
      </p:graphicFrame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625529"/>
              </p:ext>
            </p:extLst>
          </p:nvPr>
        </p:nvGraphicFramePr>
        <p:xfrm>
          <a:off x="838197" y="4960620"/>
          <a:ext cx="9621984" cy="1648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4701">
                  <a:extLst>
                    <a:ext uri="{9D8B030D-6E8A-4147-A177-3AD203B41FA5}">
                      <a16:colId xmlns:a16="http://schemas.microsoft.com/office/drawing/2014/main" val="2307992551"/>
                    </a:ext>
                  </a:extLst>
                </a:gridCol>
                <a:gridCol w="1390498">
                  <a:extLst>
                    <a:ext uri="{9D8B030D-6E8A-4147-A177-3AD203B41FA5}">
                      <a16:colId xmlns:a16="http://schemas.microsoft.com/office/drawing/2014/main" val="3096767124"/>
                    </a:ext>
                  </a:extLst>
                </a:gridCol>
                <a:gridCol w="1298672">
                  <a:extLst>
                    <a:ext uri="{9D8B030D-6E8A-4147-A177-3AD203B41FA5}">
                      <a16:colId xmlns:a16="http://schemas.microsoft.com/office/drawing/2014/main" val="3309220481"/>
                    </a:ext>
                  </a:extLst>
                </a:gridCol>
                <a:gridCol w="1442969">
                  <a:extLst>
                    <a:ext uri="{9D8B030D-6E8A-4147-A177-3AD203B41FA5}">
                      <a16:colId xmlns:a16="http://schemas.microsoft.com/office/drawing/2014/main" val="2497226518"/>
                    </a:ext>
                  </a:extLst>
                </a:gridCol>
                <a:gridCol w="1547912">
                  <a:extLst>
                    <a:ext uri="{9D8B030D-6E8A-4147-A177-3AD203B41FA5}">
                      <a16:colId xmlns:a16="http://schemas.microsoft.com/office/drawing/2014/main" val="2087132717"/>
                    </a:ext>
                  </a:extLst>
                </a:gridCol>
                <a:gridCol w="1403616">
                  <a:extLst>
                    <a:ext uri="{9D8B030D-6E8A-4147-A177-3AD203B41FA5}">
                      <a16:colId xmlns:a16="http://schemas.microsoft.com/office/drawing/2014/main" val="1304726509"/>
                    </a:ext>
                  </a:extLst>
                </a:gridCol>
                <a:gridCol w="1403616">
                  <a:extLst>
                    <a:ext uri="{9D8B030D-6E8A-4147-A177-3AD203B41FA5}">
                      <a16:colId xmlns:a16="http://schemas.microsoft.com/office/drawing/2014/main" val="2311403076"/>
                    </a:ext>
                  </a:extLst>
                </a:gridCol>
              </a:tblGrid>
              <a:tr h="256901">
                <a:tc gridSpan="7">
                  <a:txBody>
                    <a:bodyPr/>
                    <a:lstStyle/>
                    <a:p>
                      <a:pPr algn="ctr" fontAlgn="t"/>
                      <a:r>
                        <a:rPr lang="es-BO" sz="18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Producción de Textos</a:t>
                      </a:r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t"/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s-BO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618699"/>
                  </a:ext>
                </a:extLst>
              </a:tr>
              <a:tr h="657571">
                <a:tc>
                  <a:txBody>
                    <a:bodyPr/>
                    <a:lstStyle/>
                    <a:p>
                      <a:pPr algn="l" fontAlgn="t"/>
                      <a:endParaRPr lang="es-B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u="none" strike="noStrike" dirty="0" smtClean="0">
                          <a:effectLst/>
                        </a:rPr>
                        <a:t>Títulos en</a:t>
                      </a:r>
                      <a:r>
                        <a:rPr lang="es-BO" sz="1800" b="1" u="none" strike="noStrike" baseline="0" dirty="0" smtClean="0">
                          <a:effectLst/>
                        </a:rPr>
                        <a:t> Braille</a:t>
                      </a:r>
                      <a:endParaRPr lang="es-B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u="none" strike="noStrike" dirty="0">
                          <a:effectLst/>
                        </a:rPr>
                        <a:t>En Audio</a:t>
                      </a:r>
                      <a:endParaRPr lang="es-B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u="none" strike="noStrike" dirty="0">
                          <a:effectLst/>
                        </a:rPr>
                        <a:t>En Relieve</a:t>
                      </a:r>
                      <a:endParaRPr lang="es-B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Pizarrilla</a:t>
                      </a:r>
                      <a:endParaRPr lang="es-BO" sz="1800" b="1" i="0" u="none" strike="noStrike" dirty="0">
                        <a:solidFill>
                          <a:schemeClr val="accent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Bastones</a:t>
                      </a:r>
                      <a:endParaRPr lang="es-BO" sz="1800" b="1" i="0" u="none" strike="noStrike" dirty="0">
                        <a:solidFill>
                          <a:schemeClr val="accent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BO" sz="1800" b="1" i="0" u="none" strike="noStrike" dirty="0" smtClean="0">
                          <a:solidFill>
                            <a:schemeClr val="accent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Ábacos</a:t>
                      </a:r>
                      <a:endParaRPr lang="es-BO" sz="1800" b="1" i="0" u="none" strike="noStrike" dirty="0">
                        <a:solidFill>
                          <a:schemeClr val="accent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625402914"/>
                  </a:ext>
                </a:extLst>
              </a:tr>
              <a:tr h="256901">
                <a:tc>
                  <a:txBody>
                    <a:bodyPr/>
                    <a:lstStyle/>
                    <a:p>
                      <a:pPr algn="l" fontAlgn="t"/>
                      <a:r>
                        <a:rPr lang="es-BO" sz="1600" u="none" strike="noStrike" dirty="0">
                          <a:effectLst/>
                        </a:rPr>
                        <a:t>Meta</a:t>
                      </a:r>
                      <a:endParaRPr lang="es-B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787618961"/>
                  </a:ext>
                </a:extLst>
              </a:tr>
              <a:tr h="450008">
                <a:tc>
                  <a:txBody>
                    <a:bodyPr/>
                    <a:lstStyle/>
                    <a:p>
                      <a:pPr algn="l" fontAlgn="t"/>
                      <a:r>
                        <a:rPr lang="es-BO" sz="1600" u="none" strike="noStrike" dirty="0">
                          <a:effectLst/>
                        </a:rPr>
                        <a:t>Producción</a:t>
                      </a:r>
                      <a:endParaRPr lang="es-B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2160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1994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s-BO" sz="16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  <a:endParaRPr lang="es-BO" sz="16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3263863"/>
                  </a:ext>
                </a:extLst>
              </a:tr>
            </a:tbl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619867"/>
              </p:ext>
            </p:extLst>
          </p:nvPr>
        </p:nvGraphicFramePr>
        <p:xfrm>
          <a:off x="6646715" y="2455372"/>
          <a:ext cx="4353793" cy="23521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3511">
                  <a:extLst>
                    <a:ext uri="{9D8B030D-6E8A-4147-A177-3AD203B41FA5}">
                      <a16:colId xmlns:a16="http://schemas.microsoft.com/office/drawing/2014/main" val="1342854236"/>
                    </a:ext>
                  </a:extLst>
                </a:gridCol>
                <a:gridCol w="1353511">
                  <a:extLst>
                    <a:ext uri="{9D8B030D-6E8A-4147-A177-3AD203B41FA5}">
                      <a16:colId xmlns:a16="http://schemas.microsoft.com/office/drawing/2014/main" val="1753339441"/>
                    </a:ext>
                  </a:extLst>
                </a:gridCol>
                <a:gridCol w="1646771">
                  <a:extLst>
                    <a:ext uri="{9D8B030D-6E8A-4147-A177-3AD203B41FA5}">
                      <a16:colId xmlns:a16="http://schemas.microsoft.com/office/drawing/2014/main" val="21919683"/>
                    </a:ext>
                  </a:extLst>
                </a:gridCol>
              </a:tblGrid>
              <a:tr h="705646"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Año</a:t>
                      </a:r>
                      <a:endParaRPr lang="es-BO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Personas Atendidas</a:t>
                      </a:r>
                      <a:endParaRPr lang="es-BO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de Crecimiento</a:t>
                      </a:r>
                      <a:endParaRPr lang="es-BO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76235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ctr"/>
                      <a:r>
                        <a:rPr lang="es-BO" sz="1400" u="none" strike="noStrike" dirty="0">
                          <a:effectLst/>
                        </a:rPr>
                        <a:t>2014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162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BO" sz="1400" u="none" strike="noStrike" dirty="0">
                          <a:effectLst/>
                        </a:rPr>
                        <a:t> </a:t>
                      </a:r>
                      <a:endParaRPr lang="es-BO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3699744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2015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152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-6,17%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67671758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2016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148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-2,63%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32695091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>
                          <a:effectLst/>
                        </a:rPr>
                        <a:t>2017</a:t>
                      </a:r>
                      <a:endParaRPr lang="es-B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216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45,95%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9824859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2018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218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>
                          <a:effectLst/>
                        </a:rPr>
                        <a:t>0,93%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77914565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algn="r" fontAlgn="b"/>
                      <a:r>
                        <a:rPr lang="es-BO" sz="1400" u="none" strike="noStrike" dirty="0" smtClean="0">
                          <a:effectLst/>
                        </a:rPr>
                        <a:t>2019</a:t>
                      </a:r>
                      <a:endParaRPr lang="es-BO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  <a:endParaRPr lang="es-BO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0,92%</a:t>
                      </a:r>
                      <a:endParaRPr lang="es-BO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5056768"/>
                  </a:ext>
                </a:extLst>
              </a:tr>
              <a:tr h="235216"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lang="es-BO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247</a:t>
                      </a:r>
                      <a:endParaRPr lang="es-BO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BO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12,27%</a:t>
                      </a:r>
                      <a:endParaRPr lang="es-BO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81244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262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dirty="0"/>
              <a:t>Objetivo de </a:t>
            </a:r>
            <a:r>
              <a:rPr lang="es-BO" dirty="0" smtClean="0"/>
              <a:t>gestión 3</a:t>
            </a:r>
            <a:endParaRPr lang="es-B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BO" sz="3800" dirty="0" smtClean="0"/>
              <a:t>Implementar </a:t>
            </a:r>
            <a:r>
              <a:rPr lang="es-BO" sz="3800" dirty="0"/>
              <a:t>un modelo de gestión pública inclusiva, intercultural, transparente y comprometido con los principios y valores del Estado Plurinacional de Bolivia, en el marco del Vivir Bien.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70721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913345"/>
              </p:ext>
            </p:extLst>
          </p:nvPr>
        </p:nvGraphicFramePr>
        <p:xfrm>
          <a:off x="1036205" y="1679094"/>
          <a:ext cx="9955644" cy="4641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274">
                  <a:extLst>
                    <a:ext uri="{9D8B030D-6E8A-4147-A177-3AD203B41FA5}">
                      <a16:colId xmlns:a16="http://schemas.microsoft.com/office/drawing/2014/main" val="2244795133"/>
                    </a:ext>
                  </a:extLst>
                </a:gridCol>
                <a:gridCol w="1659274">
                  <a:extLst>
                    <a:ext uri="{9D8B030D-6E8A-4147-A177-3AD203B41FA5}">
                      <a16:colId xmlns:a16="http://schemas.microsoft.com/office/drawing/2014/main" val="3552182214"/>
                    </a:ext>
                  </a:extLst>
                </a:gridCol>
                <a:gridCol w="1659274">
                  <a:extLst>
                    <a:ext uri="{9D8B030D-6E8A-4147-A177-3AD203B41FA5}">
                      <a16:colId xmlns:a16="http://schemas.microsoft.com/office/drawing/2014/main" val="1811009998"/>
                    </a:ext>
                  </a:extLst>
                </a:gridCol>
                <a:gridCol w="2658918">
                  <a:extLst>
                    <a:ext uri="{9D8B030D-6E8A-4147-A177-3AD203B41FA5}">
                      <a16:colId xmlns:a16="http://schemas.microsoft.com/office/drawing/2014/main" val="1895379545"/>
                    </a:ext>
                  </a:extLst>
                </a:gridCol>
                <a:gridCol w="2318904">
                  <a:extLst>
                    <a:ext uri="{9D8B030D-6E8A-4147-A177-3AD203B41FA5}">
                      <a16:colId xmlns:a16="http://schemas.microsoft.com/office/drawing/2014/main" val="1444443771"/>
                    </a:ext>
                  </a:extLst>
                </a:gridCol>
              </a:tblGrid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021614"/>
                  </a:ext>
                </a:extLst>
              </a:tr>
              <a:tr h="1898496">
                <a:tc>
                  <a:txBody>
                    <a:bodyPr/>
                    <a:lstStyle/>
                    <a:p>
                      <a:r>
                        <a:rPr lang="es-BO" dirty="0" smtClean="0"/>
                        <a:t>Garantizar las condiciones de funcionamiento.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Administrar los recursos humanos institucionales.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Realizar la gestión y asesoría jurídica.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Planificación, ejecución, seguimiento y evaluación.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Desarrollar acciones institucionales a nivel departamental.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486387"/>
                  </a:ext>
                </a:extLst>
              </a:tr>
              <a:tr h="327089">
                <a:tc gridSpan="5">
                  <a:txBody>
                    <a:bodyPr/>
                    <a:lstStyle/>
                    <a:p>
                      <a:pPr algn="ctr"/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154405"/>
                  </a:ext>
                </a:extLst>
              </a:tr>
              <a:tr h="327089">
                <a:tc>
                  <a:txBody>
                    <a:bodyPr/>
                    <a:lstStyle/>
                    <a:p>
                      <a:r>
                        <a:rPr lang="es-BO" dirty="0" smtClean="0"/>
                        <a:t>- Gestionar y garantizar recursos de funcionamiento institucional.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- Desarrollar las actividades administrativas de RRHH. 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-</a:t>
                      </a:r>
                      <a:r>
                        <a:rPr lang="es-BO" baseline="0" dirty="0" smtClean="0"/>
                        <a:t> </a:t>
                      </a:r>
                      <a:r>
                        <a:rPr lang="es-BO" dirty="0" smtClean="0"/>
                        <a:t>Gestión jurídica.</a:t>
                      </a:r>
                    </a:p>
                    <a:p>
                      <a:r>
                        <a:rPr lang="es-BO" dirty="0" smtClean="0"/>
                        <a:t>- Análisis jurídico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- Planificar la acción institucional -</a:t>
                      </a:r>
                      <a:r>
                        <a:rPr lang="es-BO" baseline="0" dirty="0" smtClean="0"/>
                        <a:t> </a:t>
                      </a:r>
                      <a:r>
                        <a:rPr lang="es-BO" dirty="0" smtClean="0"/>
                        <a:t>Monitoreo y evaluación de Objetivos</a:t>
                      </a:r>
                    </a:p>
                    <a:p>
                      <a:r>
                        <a:rPr lang="es-BO" dirty="0" smtClean="0"/>
                        <a:t>- Programas</a:t>
                      </a:r>
                      <a:r>
                        <a:rPr lang="es-BO" baseline="0" dirty="0" smtClean="0"/>
                        <a:t> de comunicación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- Manejo administrativo de las direcciones departamentales.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116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41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091530"/>
              </p:ext>
            </p:extLst>
          </p:nvPr>
        </p:nvGraphicFramePr>
        <p:xfrm>
          <a:off x="1036205" y="1679094"/>
          <a:ext cx="9955644" cy="4397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274">
                  <a:extLst>
                    <a:ext uri="{9D8B030D-6E8A-4147-A177-3AD203B41FA5}">
                      <a16:colId xmlns:a16="http://schemas.microsoft.com/office/drawing/2014/main" val="2244795133"/>
                    </a:ext>
                  </a:extLst>
                </a:gridCol>
                <a:gridCol w="1659274">
                  <a:extLst>
                    <a:ext uri="{9D8B030D-6E8A-4147-A177-3AD203B41FA5}">
                      <a16:colId xmlns:a16="http://schemas.microsoft.com/office/drawing/2014/main" val="3552182214"/>
                    </a:ext>
                  </a:extLst>
                </a:gridCol>
                <a:gridCol w="1659274">
                  <a:extLst>
                    <a:ext uri="{9D8B030D-6E8A-4147-A177-3AD203B41FA5}">
                      <a16:colId xmlns:a16="http://schemas.microsoft.com/office/drawing/2014/main" val="1811009998"/>
                    </a:ext>
                  </a:extLst>
                </a:gridCol>
                <a:gridCol w="2478809">
                  <a:extLst>
                    <a:ext uri="{9D8B030D-6E8A-4147-A177-3AD203B41FA5}">
                      <a16:colId xmlns:a16="http://schemas.microsoft.com/office/drawing/2014/main" val="1895379545"/>
                    </a:ext>
                  </a:extLst>
                </a:gridCol>
                <a:gridCol w="2499013">
                  <a:extLst>
                    <a:ext uri="{9D8B030D-6E8A-4147-A177-3AD203B41FA5}">
                      <a16:colId xmlns:a16="http://schemas.microsoft.com/office/drawing/2014/main" val="3186321335"/>
                    </a:ext>
                  </a:extLst>
                </a:gridCol>
              </a:tblGrid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Objetivos Específicos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021614"/>
                  </a:ext>
                </a:extLst>
              </a:tr>
              <a:tr h="1898496">
                <a:tc>
                  <a:txBody>
                    <a:bodyPr/>
                    <a:lstStyle/>
                    <a:p>
                      <a:r>
                        <a:rPr lang="es-BO" dirty="0" smtClean="0"/>
                        <a:t>Garantizar recursos de funcionamiento.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Administrar los recursos humanos institucionales.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Realizar la gestión y asesoría jurídica.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Planificación, ejecución, seguimiento y evaluación.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Desarrollar acciones institucionales a nivel departamental.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486387"/>
                  </a:ext>
                </a:extLst>
              </a:tr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Presupuesto Vigente Expresado en Bs.: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154405"/>
                  </a:ext>
                </a:extLst>
              </a:tr>
              <a:tr h="327089"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3.850.264,20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316.368,50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22.549,00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124.993,00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/>
                        <a:t>553.155,30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116899"/>
                  </a:ext>
                </a:extLst>
              </a:tr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Presupuesto Ejecutado en Bs.: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46770"/>
                  </a:ext>
                </a:extLst>
              </a:tr>
              <a:tr h="327089"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3,619.289,55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281.047,17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10.753,10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28.257,10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600" dirty="0" smtClean="0">
                          <a:solidFill>
                            <a:schemeClr val="tx1"/>
                          </a:solidFill>
                        </a:rPr>
                        <a:t>395.776,49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0929268"/>
                  </a:ext>
                </a:extLst>
              </a:tr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Total Vigente</a:t>
                      </a:r>
                      <a:r>
                        <a:rPr lang="es-BO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Expresado en Bs.: 4.867.330,00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1567424"/>
                  </a:ext>
                </a:extLst>
              </a:tr>
              <a:tr h="327089">
                <a:tc gridSpan="5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Total Ejecutado en Bs.: 4.335.123,41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007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77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142929"/>
              </p:ext>
            </p:extLst>
          </p:nvPr>
        </p:nvGraphicFramePr>
        <p:xfrm>
          <a:off x="1826260" y="2378747"/>
          <a:ext cx="8128000" cy="183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93760554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190753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Indicador/es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Meta/s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689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BO" dirty="0" smtClean="0"/>
                        <a:t>- % de aprobación por parte de los afiliados sobre los servicios que presta la entidad.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BO" dirty="0" smtClean="0"/>
                        <a:t>- El </a:t>
                      </a:r>
                      <a:r>
                        <a:rPr lang="es-BO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r>
                        <a:rPr lang="es-BO" dirty="0" smtClean="0"/>
                        <a:t>% de las personas afiliadas están conformes con</a:t>
                      </a:r>
                    </a:p>
                    <a:p>
                      <a:r>
                        <a:rPr lang="es-BO" dirty="0" smtClean="0"/>
                        <a:t>los servicios de la entidad (encuesta de percepción</a:t>
                      </a:r>
                    </a:p>
                    <a:p>
                      <a:r>
                        <a:rPr lang="es-BO" dirty="0" smtClean="0"/>
                        <a:t>gestión 2021).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957875"/>
                  </a:ext>
                </a:extLst>
              </a:tr>
            </a:tbl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1826260" y="4724400"/>
            <a:ext cx="4851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b="1" dirty="0" smtClean="0"/>
              <a:t>Ejecución Física: </a:t>
            </a:r>
            <a:r>
              <a:rPr lang="es-BO" dirty="0" smtClean="0"/>
              <a:t>89,07%</a:t>
            </a:r>
          </a:p>
          <a:p>
            <a:r>
              <a:rPr lang="es-BO" b="1" dirty="0" smtClean="0"/>
              <a:t>Ejecución Presupuestaria: </a:t>
            </a:r>
            <a:r>
              <a:rPr lang="es-BO" dirty="0" smtClean="0"/>
              <a:t>89,07%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202652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589227"/>
              </p:ext>
            </p:extLst>
          </p:nvPr>
        </p:nvGraphicFramePr>
        <p:xfrm>
          <a:off x="2092035" y="1786466"/>
          <a:ext cx="7786256" cy="3464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6564">
                  <a:extLst>
                    <a:ext uri="{9D8B030D-6E8A-4147-A177-3AD203B41FA5}">
                      <a16:colId xmlns:a16="http://schemas.microsoft.com/office/drawing/2014/main" val="3493517465"/>
                    </a:ext>
                  </a:extLst>
                </a:gridCol>
                <a:gridCol w="1946564">
                  <a:extLst>
                    <a:ext uri="{9D8B030D-6E8A-4147-A177-3AD203B41FA5}">
                      <a16:colId xmlns:a16="http://schemas.microsoft.com/office/drawing/2014/main" val="660130146"/>
                    </a:ext>
                  </a:extLst>
                </a:gridCol>
                <a:gridCol w="1946564">
                  <a:extLst>
                    <a:ext uri="{9D8B030D-6E8A-4147-A177-3AD203B41FA5}">
                      <a16:colId xmlns:a16="http://schemas.microsoft.com/office/drawing/2014/main" val="3928194818"/>
                    </a:ext>
                  </a:extLst>
                </a:gridCol>
                <a:gridCol w="1946564">
                  <a:extLst>
                    <a:ext uri="{9D8B030D-6E8A-4147-A177-3AD203B41FA5}">
                      <a16:colId xmlns:a16="http://schemas.microsoft.com/office/drawing/2014/main" val="239697197"/>
                    </a:ext>
                  </a:extLst>
                </a:gridCol>
              </a:tblGrid>
              <a:tr h="725108">
                <a:tc gridSpan="4"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Total por Objetivo de Gestión expresado en Bs.:</a:t>
                      </a:r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B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B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17004"/>
                  </a:ext>
                </a:extLst>
              </a:tr>
              <a:tr h="725108">
                <a:tc>
                  <a:txBody>
                    <a:bodyPr/>
                    <a:lstStyle/>
                    <a:p>
                      <a:pPr algn="ctr"/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 de Gestión 1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 de Gestión 2</a:t>
                      </a:r>
                      <a:endParaRPr lang="es-B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Objetivo de Gestión 3</a:t>
                      </a:r>
                      <a:endParaRPr lang="es-B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0950399"/>
                  </a:ext>
                </a:extLst>
              </a:tr>
              <a:tr h="586993">
                <a:tc>
                  <a:txBody>
                    <a:bodyPr/>
                    <a:lstStyle/>
                    <a:p>
                      <a:r>
                        <a:rPr lang="es-BO" sz="1400" dirty="0" smtClean="0">
                          <a:solidFill>
                            <a:schemeClr val="tx1"/>
                          </a:solidFill>
                        </a:rPr>
                        <a:t>Presupuesto</a:t>
                      </a:r>
                      <a:r>
                        <a:rPr lang="es-BO" sz="1400" baseline="0" dirty="0" smtClean="0">
                          <a:solidFill>
                            <a:schemeClr val="tx1"/>
                          </a:solidFill>
                        </a:rPr>
                        <a:t> Vigente</a:t>
                      </a:r>
                      <a:endParaRPr lang="es-BO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45.006.159,00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612.420,00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4.867.330,00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4469019"/>
                  </a:ext>
                </a:extLst>
              </a:tr>
              <a:tr h="586993">
                <a:tc>
                  <a:txBody>
                    <a:bodyPr/>
                    <a:lstStyle/>
                    <a:p>
                      <a:r>
                        <a:rPr lang="es-BO" sz="1400" dirty="0" smtClean="0">
                          <a:solidFill>
                            <a:schemeClr val="tx1"/>
                          </a:solidFill>
                        </a:rPr>
                        <a:t>Presupuesto Ejecutado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44.375.303,20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478.403,10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4.335.123,41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11819"/>
                  </a:ext>
                </a:extLst>
              </a:tr>
              <a:tr h="420102">
                <a:tc>
                  <a:txBody>
                    <a:bodyPr/>
                    <a:lstStyle/>
                    <a:p>
                      <a:pPr algn="l"/>
                      <a:r>
                        <a:rPr lang="es-BO" sz="1400" dirty="0" smtClean="0">
                          <a:solidFill>
                            <a:schemeClr val="tx1"/>
                          </a:solidFill>
                        </a:rPr>
                        <a:t>Total Vigente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50.485.909,00</a:t>
                      </a:r>
                      <a:endParaRPr lang="es-BO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BO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BO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794256"/>
                  </a:ext>
                </a:extLst>
              </a:tr>
              <a:tr h="420102">
                <a:tc>
                  <a:txBody>
                    <a:bodyPr/>
                    <a:lstStyle/>
                    <a:p>
                      <a:pPr algn="l"/>
                      <a:r>
                        <a:rPr lang="es-BO" sz="1400" dirty="0" smtClean="0">
                          <a:solidFill>
                            <a:schemeClr val="tx1"/>
                          </a:solidFill>
                        </a:rPr>
                        <a:t>Total Ejecutado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BO" sz="1800" dirty="0" smtClean="0">
                          <a:solidFill>
                            <a:schemeClr val="tx1"/>
                          </a:solidFill>
                        </a:rPr>
                        <a:t>49.188.829,71</a:t>
                      </a:r>
                      <a:endParaRPr lang="es-BO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BO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BO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7157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142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BO" dirty="0" smtClean="0"/>
              <a:t>Gracias por su atención…</a:t>
            </a:r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8895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Institucional IBC">
  <a:themeElements>
    <a:clrScheme name="Instituto Boliviano de la Ceguera">
      <a:dk1>
        <a:srgbClr val="006B4F"/>
      </a:dk1>
      <a:lt1>
        <a:sysClr val="window" lastClr="FFFFFF"/>
      </a:lt1>
      <a:dk2>
        <a:srgbClr val="88A459"/>
      </a:dk2>
      <a:lt2>
        <a:srgbClr val="FFFFFF"/>
      </a:lt2>
      <a:accent1>
        <a:srgbClr val="006B4F"/>
      </a:accent1>
      <a:accent2>
        <a:srgbClr val="00825D"/>
      </a:accent2>
      <a:accent3>
        <a:srgbClr val="88A459"/>
      </a:accent3>
      <a:accent4>
        <a:srgbClr val="EDC74D"/>
      </a:accent4>
      <a:accent5>
        <a:srgbClr val="D48223"/>
      </a:accent5>
      <a:accent6>
        <a:srgbClr val="EF4036"/>
      </a:accent6>
      <a:hlink>
        <a:srgbClr val="006B4F"/>
      </a:hlink>
      <a:folHlink>
        <a:srgbClr val="88A459"/>
      </a:folHlink>
    </a:clrScheme>
    <a:fontScheme name="Instituto Boliviano de la Ceguera">
      <a:majorFont>
        <a:latin typeface="Avenir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 Institucional IBC" id="{4178BF79-AF7B-45FE-9E74-438171DF38F5}" vid="{BD836549-834E-4BD4-AD55-8B01EFA9984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 Institucional IBC</Template>
  <TotalTime>7590</TotalTime>
  <Words>1328</Words>
  <Application>Microsoft Office PowerPoint</Application>
  <PresentationFormat>Panorámica</PresentationFormat>
  <Paragraphs>306</Paragraphs>
  <Slides>29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Avenir</vt:lpstr>
      <vt:lpstr>Calibri</vt:lpstr>
      <vt:lpstr>Verdana</vt:lpstr>
      <vt:lpstr>Tema Institucional IBC</vt:lpstr>
      <vt:lpstr>AUDIENCIA PÚBLICA DE RENDICIÓN DE CUENTAS FINAL 2020</vt:lpstr>
      <vt:lpstr>INFORMACIÓN INSTITUCIONAL</vt:lpstr>
      <vt:lpstr>FINALIDADES DE LA ENTIDAD</vt:lpstr>
      <vt:lpstr>Presentación de PowerPoint</vt:lpstr>
      <vt:lpstr>Máxima Autoridad Ejecutiva</vt:lpstr>
      <vt:lpstr>Estructura Organizacional</vt:lpstr>
      <vt:lpstr>Misión y Visión</vt:lpstr>
      <vt:lpstr>PLAN OPERATIVO ANUAL 2020 Audiencia Pública de Rendición de Cuentas Final 2020</vt:lpstr>
      <vt:lpstr>Presentación de PowerPoint</vt:lpstr>
      <vt:lpstr>PRESUPUESTO INSTITUCIONAL APROBADO </vt:lpstr>
      <vt:lpstr>DISTRIBUCIÓN DEL PRESUPUESTO INSTITUCIONAL </vt:lpstr>
      <vt:lpstr>Presentación de PowerPoint</vt:lpstr>
      <vt:lpstr>Objetivo de gestión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Objetivo de gestión 2</vt:lpstr>
      <vt:lpstr>Presentación de PowerPoint</vt:lpstr>
      <vt:lpstr>Presentación de PowerPoint</vt:lpstr>
      <vt:lpstr>Presentación de PowerPoint</vt:lpstr>
      <vt:lpstr>Presentación de PowerPoint</vt:lpstr>
      <vt:lpstr>Objetivo de gestión 3</vt:lpstr>
      <vt:lpstr>Presentación de PowerPoint</vt:lpstr>
      <vt:lpstr>Presentación de PowerPoint</vt:lpstr>
      <vt:lpstr>Presentación de PowerPoint</vt:lpstr>
      <vt:lpstr>Presentación de PowerPoint</vt:lpstr>
      <vt:lpstr>Gracias por su atención…</vt:lpstr>
    </vt:vector>
  </TitlesOfParts>
  <Company>TuSoft.org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AUDIENCIA PRELIMINAR PÚBLICA DE RENDICIÓN DE CUENTAS INICIAL 2017</dc:title>
  <dc:creator>RESP. PLANIFICACION</dc:creator>
  <cp:lastModifiedBy>RESP. PLANIFICACION</cp:lastModifiedBy>
  <cp:revision>318</cp:revision>
  <cp:lastPrinted>2019-02-18T21:58:44Z</cp:lastPrinted>
  <dcterms:created xsi:type="dcterms:W3CDTF">2017-08-22T13:47:42Z</dcterms:created>
  <dcterms:modified xsi:type="dcterms:W3CDTF">2021-01-19T12:35:24Z</dcterms:modified>
</cp:coreProperties>
</file>